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</p:sldMasterIdLst>
  <p:sldIdLst>
    <p:sldId id="256" r:id="rId4"/>
    <p:sldId id="257" r:id="rId5"/>
    <p:sldId id="260" r:id="rId6"/>
    <p:sldId id="297" r:id="rId7"/>
    <p:sldId id="298" r:id="rId8"/>
    <p:sldId id="299" r:id="rId9"/>
    <p:sldId id="300" r:id="rId10"/>
    <p:sldId id="301" r:id="rId11"/>
    <p:sldId id="302" r:id="rId12"/>
    <p:sldId id="326" r:id="rId13"/>
    <p:sldId id="305" r:id="rId14"/>
    <p:sldId id="303" r:id="rId15"/>
    <p:sldId id="306" r:id="rId16"/>
    <p:sldId id="312" r:id="rId17"/>
    <p:sldId id="313" r:id="rId18"/>
    <p:sldId id="314" r:id="rId19"/>
    <p:sldId id="307" r:id="rId20"/>
    <p:sldId id="318" r:id="rId21"/>
    <p:sldId id="319" r:id="rId22"/>
    <p:sldId id="308" r:id="rId23"/>
    <p:sldId id="309" r:id="rId24"/>
    <p:sldId id="310" r:id="rId25"/>
    <p:sldId id="311" r:id="rId26"/>
    <p:sldId id="320" r:id="rId27"/>
    <p:sldId id="323" r:id="rId28"/>
    <p:sldId id="324" r:id="rId29"/>
    <p:sldId id="322" r:id="rId30"/>
    <p:sldId id="261" r:id="rId31"/>
    <p:sldId id="325" r:id="rId32"/>
    <p:sldId id="263" r:id="rId33"/>
    <p:sldId id="281" r:id="rId34"/>
    <p:sldId id="282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96" y="72"/>
      </p:cViewPr>
      <p:guideLst>
        <p:guide orient="horz" pos="2134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4" name="图片 3" descr="图片包含 天空, 雪花, 室内&#10;&#10;自动生成的说明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24976"/>
            <a:ext cx="12191999" cy="55875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348872" y="4082830"/>
            <a:ext cx="6965696" cy="2756556"/>
            <a:chOff x="1014895" y="3449024"/>
            <a:chExt cx="6965696" cy="275655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038" y="4728374"/>
              <a:ext cx="636921" cy="1322835"/>
            </a:xfrm>
            <a:prstGeom prst="rect">
              <a:avLst/>
            </a:prstGeom>
          </p:spPr>
        </p:pic>
        <p:pic>
          <p:nvPicPr>
            <p:cNvPr id="8" name="图片 7" descr="图片包含 玩具, 玩偶&#10;&#10;自动生成的说明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543" y="4688230"/>
              <a:ext cx="771146" cy="1426467"/>
            </a:xfrm>
            <a:prstGeom prst="rect">
              <a:avLst/>
            </a:prstGeom>
          </p:spPr>
        </p:pic>
        <p:pic>
          <p:nvPicPr>
            <p:cNvPr id="9" name="图片 8" descr="图片包含 人员&#10;&#10;自动生成的说明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051" y="3449024"/>
              <a:ext cx="3866540" cy="261862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95" y="5062329"/>
              <a:ext cx="589489" cy="1143251"/>
            </a:xfrm>
            <a:prstGeom prst="rect">
              <a:avLst/>
            </a:prstGeom>
          </p:spPr>
        </p:pic>
        <p:pic>
          <p:nvPicPr>
            <p:cNvPr id="11" name="图片 10" descr="图片包含 玩具&#10;&#10;自动生成的说明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832" y="4688230"/>
              <a:ext cx="950978" cy="1322835"/>
            </a:xfrm>
            <a:prstGeom prst="rect">
              <a:avLst/>
            </a:prstGeom>
          </p:spPr>
        </p:pic>
      </p:grpSp>
      <p:sp>
        <p:nvSpPr>
          <p:cNvPr id="12" name="矩形: 圆角 11"/>
          <p:cNvSpPr/>
          <p:nvPr userDrawn="1"/>
        </p:nvSpPr>
        <p:spPr>
          <a:xfrm>
            <a:off x="2426335" y="1877060"/>
            <a:ext cx="8667750" cy="1329055"/>
          </a:xfrm>
          <a:prstGeom prst="roundRect">
            <a:avLst>
              <a:gd name="adj" fmla="val 29726"/>
            </a:avLst>
          </a:prstGeom>
          <a:solidFill>
            <a:sysClr val="window" lastClr="FFFFFF">
              <a:alpha val="79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2D5B-3EED-41BA-94D9-90B1F1B196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17AC-5819-47CE-B884-001938CF9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369447"/>
          </a:xfrm>
          <a:prstGeom prst="rect">
            <a:avLst/>
          </a:prstGeom>
        </p:spPr>
      </p:pic>
      <p:pic>
        <p:nvPicPr>
          <p:cNvPr id="18" name="图片 17" descr="图片包含 天空, 雪花, 室内&#10;&#10;自动生成的说明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5"/>
          <a:stretch>
            <a:fillRect/>
          </a:stretch>
        </p:blipFill>
        <p:spPr>
          <a:xfrm>
            <a:off x="1" y="3181109"/>
            <a:ext cx="12191999" cy="367689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矩形: 圆角 19"/>
          <p:cNvSpPr/>
          <p:nvPr userDrawn="1"/>
        </p:nvSpPr>
        <p:spPr>
          <a:xfrm>
            <a:off x="2525487" y="2194670"/>
            <a:ext cx="2211614" cy="1645280"/>
          </a:xfrm>
          <a:prstGeom prst="roundRect">
            <a:avLst>
              <a:gd name="adj" fmla="val 16493"/>
            </a:avLst>
          </a:prstGeom>
          <a:solidFill>
            <a:sysClr val="window" lastClr="FFFFFF"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2700868" y="2395831"/>
            <a:ext cx="1861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6000" b="1" dirty="0">
                <a:solidFill>
                  <a:srgbClr val="B9000B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rgbClr val="B9000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9" name="矩形 8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4" name="图片 3" descr="图片包含 天空, 雪花, 室内&#10;&#10;自动生成的说明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24976"/>
            <a:ext cx="12191999" cy="55875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348872" y="4082830"/>
            <a:ext cx="6965696" cy="2756556"/>
            <a:chOff x="1014895" y="3449024"/>
            <a:chExt cx="6965696" cy="275655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038" y="4728374"/>
              <a:ext cx="636921" cy="1322835"/>
            </a:xfrm>
            <a:prstGeom prst="rect">
              <a:avLst/>
            </a:prstGeom>
          </p:spPr>
        </p:pic>
        <p:pic>
          <p:nvPicPr>
            <p:cNvPr id="8" name="图片 7" descr="图片包含 玩具, 玩偶&#10;&#10;自动生成的说明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543" y="4688230"/>
              <a:ext cx="771146" cy="1426467"/>
            </a:xfrm>
            <a:prstGeom prst="rect">
              <a:avLst/>
            </a:prstGeom>
          </p:spPr>
        </p:pic>
        <p:pic>
          <p:nvPicPr>
            <p:cNvPr id="9" name="图片 8" descr="图片包含 人员&#10;&#10;自动生成的说明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051" y="3449024"/>
              <a:ext cx="3866540" cy="261862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95" y="5062329"/>
              <a:ext cx="589489" cy="1143251"/>
            </a:xfrm>
            <a:prstGeom prst="rect">
              <a:avLst/>
            </a:prstGeom>
          </p:spPr>
        </p:pic>
        <p:pic>
          <p:nvPicPr>
            <p:cNvPr id="11" name="图片 10" descr="图片包含 玩具&#10;&#10;自动生成的说明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832" y="4688230"/>
              <a:ext cx="950978" cy="1322835"/>
            </a:xfrm>
            <a:prstGeom prst="rect">
              <a:avLst/>
            </a:prstGeom>
          </p:spPr>
        </p:pic>
      </p:grpSp>
      <p:sp>
        <p:nvSpPr>
          <p:cNvPr id="12" name="矩形: 圆角 11"/>
          <p:cNvSpPr/>
          <p:nvPr userDrawn="1"/>
        </p:nvSpPr>
        <p:spPr>
          <a:xfrm>
            <a:off x="3358515" y="2225040"/>
            <a:ext cx="8082915" cy="1273175"/>
          </a:xfrm>
          <a:prstGeom prst="roundRect">
            <a:avLst>
              <a:gd name="adj" fmla="val 29726"/>
            </a:avLst>
          </a:prstGeom>
          <a:solidFill>
            <a:sysClr val="window" lastClr="FFFFFF"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 userDrawn="1"/>
        </p:nvSpPr>
        <p:spPr>
          <a:xfrm>
            <a:off x="4301190" y="1749148"/>
            <a:ext cx="2220686" cy="475673"/>
          </a:xfrm>
          <a:prstGeom prst="roundRect">
            <a:avLst/>
          </a:prstGeom>
          <a:solidFill>
            <a:srgbClr val="B900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4447925" y="1640275"/>
            <a:ext cx="1927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寒假安全</a:t>
            </a:r>
            <a:endParaRPr lang="zh-CN" altLang="en-US" sz="320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矩形: 圆角 3"/>
          <p:cNvSpPr/>
          <p:nvPr userDrawn="1"/>
        </p:nvSpPr>
        <p:spPr>
          <a:xfrm>
            <a:off x="314559" y="386638"/>
            <a:ext cx="11562883" cy="6084725"/>
          </a:xfrm>
          <a:prstGeom prst="roundRect">
            <a:avLst>
              <a:gd name="adj" fmla="val 4054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8100" y="-2"/>
            <a:ext cx="7335988" cy="25463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7335" y="4971651"/>
            <a:ext cx="2034665" cy="1886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8100" y="3099677"/>
            <a:ext cx="1390650" cy="3758323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2D5B-3EED-41BA-94D9-90B1F1B196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17AC-5819-47CE-B884-001938CF9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4" name="图片 3" descr="图片包含 天空, 雪花, 室内&#10;&#10;自动生成的说明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24976"/>
            <a:ext cx="12191999" cy="55875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348872" y="4082830"/>
            <a:ext cx="6965696" cy="2756556"/>
            <a:chOff x="1014895" y="3449024"/>
            <a:chExt cx="6965696" cy="275655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038" y="4728374"/>
              <a:ext cx="636921" cy="1322835"/>
            </a:xfrm>
            <a:prstGeom prst="rect">
              <a:avLst/>
            </a:prstGeom>
          </p:spPr>
        </p:pic>
        <p:pic>
          <p:nvPicPr>
            <p:cNvPr id="8" name="图片 7" descr="图片包含 玩具, 玩偶&#10;&#10;自动生成的说明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543" y="4688230"/>
              <a:ext cx="771146" cy="1426467"/>
            </a:xfrm>
            <a:prstGeom prst="rect">
              <a:avLst/>
            </a:prstGeom>
          </p:spPr>
        </p:pic>
        <p:pic>
          <p:nvPicPr>
            <p:cNvPr id="9" name="图片 8" descr="图片包含 人员&#10;&#10;自动生成的说明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051" y="3449024"/>
              <a:ext cx="3866540" cy="261862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95" y="5062329"/>
              <a:ext cx="589489" cy="1143251"/>
            </a:xfrm>
            <a:prstGeom prst="rect">
              <a:avLst/>
            </a:prstGeom>
          </p:spPr>
        </p:pic>
        <p:pic>
          <p:nvPicPr>
            <p:cNvPr id="11" name="图片 10" descr="图片包含 玩具&#10;&#10;自动生成的说明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832" y="4688230"/>
              <a:ext cx="950978" cy="1322835"/>
            </a:xfrm>
            <a:prstGeom prst="rect">
              <a:avLst/>
            </a:prstGeom>
          </p:spPr>
        </p:pic>
      </p:grpSp>
      <p:sp>
        <p:nvSpPr>
          <p:cNvPr id="12" name="矩形: 圆角 11"/>
          <p:cNvSpPr/>
          <p:nvPr userDrawn="1"/>
        </p:nvSpPr>
        <p:spPr>
          <a:xfrm>
            <a:off x="4083960" y="1877317"/>
            <a:ext cx="7010402" cy="1329286"/>
          </a:xfrm>
          <a:prstGeom prst="roundRect">
            <a:avLst>
              <a:gd name="adj" fmla="val 29726"/>
            </a:avLst>
          </a:prstGeom>
          <a:solidFill>
            <a:sysClr val="window" lastClr="FFFFFF">
              <a:alpha val="79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369447"/>
          </a:xfrm>
          <a:prstGeom prst="rect">
            <a:avLst/>
          </a:prstGeom>
        </p:spPr>
      </p:pic>
      <p:pic>
        <p:nvPicPr>
          <p:cNvPr id="18" name="图片 17" descr="图片包含 天空, 雪花, 室内&#10;&#10;自动生成的说明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5"/>
          <a:stretch>
            <a:fillRect/>
          </a:stretch>
        </p:blipFill>
        <p:spPr>
          <a:xfrm>
            <a:off x="1" y="3181109"/>
            <a:ext cx="12191999" cy="367689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矩形: 圆角 19"/>
          <p:cNvSpPr/>
          <p:nvPr userDrawn="1"/>
        </p:nvSpPr>
        <p:spPr>
          <a:xfrm>
            <a:off x="2525487" y="2194670"/>
            <a:ext cx="2211614" cy="1645280"/>
          </a:xfrm>
          <a:prstGeom prst="roundRect">
            <a:avLst>
              <a:gd name="adj" fmla="val 16493"/>
            </a:avLst>
          </a:prstGeom>
          <a:solidFill>
            <a:sysClr val="window" lastClr="FFFFFF"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2650703" y="2316456"/>
            <a:ext cx="1861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6000" b="1" dirty="0">
                <a:solidFill>
                  <a:srgbClr val="B9000B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rgbClr val="B9000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 userDrawn="1"/>
        </p:nvSpPr>
        <p:spPr>
          <a:xfrm>
            <a:off x="2773616" y="3131883"/>
            <a:ext cx="2111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zh-CN" altLang="en-US" sz="28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4" name="图片 3" descr="图片包含 天空, 雪花, 室内&#10;&#10;自动生成的说明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24976"/>
            <a:ext cx="12191999" cy="55875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348872" y="4082830"/>
            <a:ext cx="6965696" cy="2756556"/>
            <a:chOff x="1014895" y="3449024"/>
            <a:chExt cx="6965696" cy="275655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038" y="4728374"/>
              <a:ext cx="636921" cy="1322835"/>
            </a:xfrm>
            <a:prstGeom prst="rect">
              <a:avLst/>
            </a:prstGeom>
          </p:spPr>
        </p:pic>
        <p:pic>
          <p:nvPicPr>
            <p:cNvPr id="8" name="图片 7" descr="图片包含 玩具, 玩偶&#10;&#10;自动生成的说明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543" y="4688230"/>
              <a:ext cx="771146" cy="1426467"/>
            </a:xfrm>
            <a:prstGeom prst="rect">
              <a:avLst/>
            </a:prstGeom>
          </p:spPr>
        </p:pic>
        <p:pic>
          <p:nvPicPr>
            <p:cNvPr id="9" name="图片 8" descr="图片包含 人员&#10;&#10;自动生成的说明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051" y="3449024"/>
              <a:ext cx="3866540" cy="261862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95" y="5062329"/>
              <a:ext cx="589489" cy="1143251"/>
            </a:xfrm>
            <a:prstGeom prst="rect">
              <a:avLst/>
            </a:prstGeom>
          </p:spPr>
        </p:pic>
        <p:pic>
          <p:nvPicPr>
            <p:cNvPr id="11" name="图片 10" descr="图片包含 玩具&#10;&#10;自动生成的说明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832" y="4688230"/>
              <a:ext cx="950978" cy="1322835"/>
            </a:xfrm>
            <a:prstGeom prst="rect">
              <a:avLst/>
            </a:prstGeom>
          </p:spPr>
        </p:pic>
      </p:grpSp>
      <p:sp>
        <p:nvSpPr>
          <p:cNvPr id="12" name="矩形: 圆角 11"/>
          <p:cNvSpPr/>
          <p:nvPr userDrawn="1"/>
        </p:nvSpPr>
        <p:spPr>
          <a:xfrm>
            <a:off x="4335780" y="2367915"/>
            <a:ext cx="6769100" cy="1224280"/>
          </a:xfrm>
          <a:prstGeom prst="roundRect">
            <a:avLst>
              <a:gd name="adj" fmla="val 29726"/>
            </a:avLst>
          </a:prstGeom>
          <a:solidFill>
            <a:sysClr val="window" lastClr="FFFFFF"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 userDrawn="1"/>
        </p:nvSpPr>
        <p:spPr>
          <a:xfrm>
            <a:off x="4447875" y="1892023"/>
            <a:ext cx="2220686" cy="475673"/>
          </a:xfrm>
          <a:prstGeom prst="roundRect">
            <a:avLst/>
          </a:prstGeom>
          <a:solidFill>
            <a:srgbClr val="B900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4723515" y="1837760"/>
            <a:ext cx="1927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寒假安全</a:t>
            </a:r>
            <a:endParaRPr lang="zh-CN" altLang="en-US" sz="320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矩形: 圆角 3"/>
          <p:cNvSpPr/>
          <p:nvPr userDrawn="1"/>
        </p:nvSpPr>
        <p:spPr>
          <a:xfrm>
            <a:off x="314559" y="386638"/>
            <a:ext cx="11562883" cy="6084725"/>
          </a:xfrm>
          <a:prstGeom prst="roundRect">
            <a:avLst>
              <a:gd name="adj" fmla="val 4054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8100" y="-2"/>
            <a:ext cx="7335988" cy="25463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7335" y="4971651"/>
            <a:ext cx="2034665" cy="1886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8100" y="3099677"/>
            <a:ext cx="1390650" cy="3758323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2.jpe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5.jpeg"/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1.pn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1.png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35.jpeg"/><Relationship Id="rId2" Type="http://schemas.openxmlformats.org/officeDocument/2006/relationships/image" Target="../media/image11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1.pn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43.png"/><Relationship Id="rId2" Type="http://schemas.openxmlformats.org/officeDocument/2006/relationships/image" Target="../media/image11.png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44.png"/><Relationship Id="rId2" Type="http://schemas.openxmlformats.org/officeDocument/2006/relationships/image" Target="../media/image11.png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45.png"/><Relationship Id="rId2" Type="http://schemas.openxmlformats.org/officeDocument/2006/relationships/image" Target="../media/image11.png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46.jpeg"/><Relationship Id="rId2" Type="http://schemas.openxmlformats.org/officeDocument/2006/relationships/image" Target="../media/image11.png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47.jpeg"/><Relationship Id="rId1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48.jpe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15.png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1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1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1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1.pn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1.pn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400300" y="1982470"/>
            <a:ext cx="104863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6600" b="1" dirty="0">
                <a:solidFill>
                  <a:srgbClr val="B9000B"/>
                </a:solidFill>
                <a:latin typeface="微软雅黑" panose="020B0503020204020204" charset="-122"/>
                <a:ea typeface="微软雅黑" panose="020B0503020204020204" charset="-122"/>
              </a:rPr>
              <a:t>寒假安全教育主题班会</a:t>
            </a:r>
            <a:endParaRPr lang="zh-CN" altLang="en-US" sz="6600" b="1" dirty="0">
              <a:solidFill>
                <a:srgbClr val="B9000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89265" y="3529330"/>
            <a:ext cx="32715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班  级：旅游一（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班主任：曹秀秀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2021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19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日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47820" y="914400"/>
            <a:ext cx="629983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江苏省铜山中等专业学校</a:t>
            </a:r>
            <a:endParaRPr lang="zh-CN" altLang="en-US" sz="4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琥珀" panose="02010800040101010101" charset="-122"/>
              <a:ea typeface="华文琥珀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79" y="766290"/>
            <a:ext cx="1130641" cy="1002973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54455" y="1358583"/>
            <a:ext cx="4983480" cy="3123882"/>
            <a:chOff x="563245" y="2133502"/>
            <a:chExt cx="5062855" cy="4044960"/>
          </a:xfrm>
        </p:grpSpPr>
        <p:sp>
          <p:nvSpPr>
            <p:cNvPr id="4" name="矩形 3"/>
            <p:cNvSpPr/>
            <p:nvPr/>
          </p:nvSpPr>
          <p:spPr>
            <a:xfrm>
              <a:off x="563245" y="2489112"/>
              <a:ext cx="5062855" cy="3689350"/>
            </a:xfrm>
            <a:prstGeom prst="rect">
              <a:avLst/>
            </a:prstGeom>
            <a:noFill/>
            <a:ln w="38100">
              <a:solidFill>
                <a:srgbClr val="047D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6775" y="2903133"/>
              <a:ext cx="4667250" cy="291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返校前</a:t>
              </a:r>
              <a:r>
                <a:rPr lang="en-US" altLang="zh-CN" sz="2400" dirty="0">
                  <a:cs typeface="+mn-ea"/>
                  <a:sym typeface="+mn-lt"/>
                </a:rPr>
                <a:t>14</a:t>
              </a:r>
              <a:r>
                <a:rPr lang="zh-CN" altLang="en-US" sz="2400" dirty="0">
                  <a:cs typeface="+mn-ea"/>
                  <a:sym typeface="+mn-lt"/>
                </a:rPr>
                <a:t>天，按铜山中专学生返校登记卡认真填写相关信息，做好一日两测温，签署个人承诺书，按照学校通知，进行返校。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16200000">
              <a:off x="2883090" y="522314"/>
              <a:ext cx="634762" cy="3857137"/>
            </a:xfrm>
            <a:prstGeom prst="rect">
              <a:avLst/>
            </a:prstGeom>
            <a:solidFill>
              <a:srgbClr val="047DD8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sz="3200" dirty="0">
                  <a:cs typeface="+mn-ea"/>
                  <a:sym typeface="+mn-lt"/>
                </a:rPr>
                <a:t>返校前</a:t>
              </a:r>
              <a:r>
                <a:rPr lang="en-US" altLang="zh-CN" sz="3200" dirty="0">
                  <a:cs typeface="+mn-ea"/>
                  <a:sym typeface="+mn-lt"/>
                </a:rPr>
                <a:t>14</a:t>
              </a:r>
              <a:r>
                <a:rPr lang="zh-CN" altLang="en-US" sz="3200">
                  <a:cs typeface="+mn-ea"/>
                  <a:sym typeface="+mn-lt"/>
                </a:rPr>
                <a:t>天注意</a:t>
              </a:r>
              <a:r>
                <a:rPr lang="zh-CN" altLang="en-US" sz="3200" dirty="0">
                  <a:cs typeface="+mn-ea"/>
                  <a:sym typeface="+mn-lt"/>
                </a:rPr>
                <a:t>事项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13" name="矩形 12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7190072" y="771817"/>
          <a:ext cx="4177364" cy="531436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408896"/>
                <a:gridCol w="364689"/>
                <a:gridCol w="480727"/>
                <a:gridCol w="707278"/>
                <a:gridCol w="469678"/>
                <a:gridCol w="386794"/>
                <a:gridCol w="591241"/>
                <a:gridCol w="768061"/>
              </a:tblGrid>
              <a:tr h="309961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铜山中专学生返校健康登记表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方正小标宋简体" panose="03000509000000000000" pitchFamily="65" charset="-122"/>
                        <a:ea typeface="方正小标宋简体" panose="03000509000000000000" pitchFamily="65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7409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学校</a:t>
                      </a:r>
                      <a:r>
                        <a:rPr lang="en-US" altLang="zh-CN" sz="700" u="none" strike="noStrike">
                          <a:effectLst/>
                        </a:rPr>
                        <a:t>: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江苏省铜山中等专业学校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方正小标宋简体" panose="03000509000000000000" pitchFamily="65" charset="-122"/>
                        <a:ea typeface="方正小标宋简体" panose="03000509000000000000" pitchFamily="65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方正小标宋简体" panose="03000509000000000000" pitchFamily="65" charset="-122"/>
                        <a:ea typeface="方正小标宋简体" panose="03000509000000000000" pitchFamily="65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方正小标宋简体" panose="03000509000000000000" pitchFamily="65" charset="-122"/>
                        <a:ea typeface="方正小标宋简体" panose="03000509000000000000" pitchFamily="65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6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班级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班主任姓名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2419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学生姓名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身份证号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联系电话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家庭详细住址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419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父亲姓名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电话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母亲姓名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电话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79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是否离开徐州本地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外出时间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45379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外出地点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45379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返回时间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5119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是否与疫区来人有密切接触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4199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家庭成员是否有发热、咳嗽、流鼻涕等症状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33167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学生</a:t>
                      </a:r>
                      <a:br>
                        <a:rPr lang="zh-CN" altLang="en-US" sz="700" u="none" strike="noStrike">
                          <a:effectLst/>
                        </a:rPr>
                      </a:br>
                      <a:r>
                        <a:rPr lang="zh-CN" altLang="en-US" sz="700" u="none" strike="noStrike">
                          <a:effectLst/>
                        </a:rPr>
                        <a:t>体温</a:t>
                      </a:r>
                      <a:br>
                        <a:rPr lang="zh-CN" altLang="en-US" sz="700" u="none" strike="noStrike">
                          <a:effectLst/>
                        </a:rPr>
                      </a:br>
                      <a:r>
                        <a:rPr lang="zh-CN" altLang="en-US" sz="700" u="none" strike="noStrike">
                          <a:effectLst/>
                        </a:rPr>
                        <a:t>检测</a:t>
                      </a:r>
                      <a:br>
                        <a:rPr lang="zh-CN" altLang="en-US" sz="700" u="none" strike="noStrike">
                          <a:effectLst/>
                        </a:rPr>
                      </a:br>
                      <a:r>
                        <a:rPr lang="zh-CN" altLang="en-US" sz="700" u="none" strike="noStrike">
                          <a:effectLst/>
                        </a:rPr>
                        <a:t>记录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月</a:t>
                      </a:r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日</a:t>
                      </a:r>
                      <a:endParaRPr lang="zh-CN" altLang="en-US" sz="700" b="0" i="0" u="sng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上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下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67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月</a:t>
                      </a:r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日</a:t>
                      </a:r>
                      <a:endParaRPr lang="zh-CN" altLang="en-US" sz="700" b="0" i="0" u="sng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上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下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67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月</a:t>
                      </a:r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日</a:t>
                      </a:r>
                      <a:endParaRPr lang="zh-CN" altLang="en-US" sz="700" b="0" i="0" u="sng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上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下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67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月</a:t>
                      </a:r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日</a:t>
                      </a:r>
                      <a:endParaRPr lang="zh-CN" altLang="en-US" sz="700" b="0" i="0" u="sng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上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下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67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月</a:t>
                      </a:r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日</a:t>
                      </a:r>
                      <a:endParaRPr lang="zh-CN" altLang="en-US" sz="700" b="0" i="0" u="sng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上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下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67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月</a:t>
                      </a:r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日</a:t>
                      </a:r>
                      <a:endParaRPr lang="zh-CN" altLang="en-US" sz="700" b="0" i="0" u="sng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上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下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67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月</a:t>
                      </a:r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日</a:t>
                      </a:r>
                      <a:endParaRPr lang="zh-CN" altLang="en-US" sz="700" b="0" i="0" u="sng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上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下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67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月</a:t>
                      </a:r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日</a:t>
                      </a:r>
                      <a:endParaRPr lang="zh-CN" altLang="en-US" sz="700" b="0" i="0" u="sng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上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下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67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月</a:t>
                      </a:r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日</a:t>
                      </a:r>
                      <a:endParaRPr lang="zh-CN" altLang="en-US" sz="700" b="0" i="0" u="sng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上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下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67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月</a:t>
                      </a:r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日</a:t>
                      </a:r>
                      <a:endParaRPr lang="zh-CN" altLang="en-US" sz="700" b="0" i="0" u="sng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上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下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67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月</a:t>
                      </a:r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日</a:t>
                      </a:r>
                      <a:endParaRPr lang="zh-CN" altLang="en-US" sz="700" b="0" i="0" u="sng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上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下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67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月</a:t>
                      </a:r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日</a:t>
                      </a:r>
                      <a:endParaRPr lang="zh-CN" altLang="en-US" sz="700" b="0" i="0" u="sng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上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下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67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月</a:t>
                      </a:r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日</a:t>
                      </a:r>
                      <a:endParaRPr lang="zh-CN" altLang="en-US" sz="700" b="0" i="0" u="sng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上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下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67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月</a:t>
                      </a:r>
                      <a:r>
                        <a:rPr lang="zh-CN" altLang="en-US" sz="700" u="sng" strike="noStrike">
                          <a:effectLst/>
                        </a:rPr>
                        <a:t>　　</a:t>
                      </a:r>
                      <a:r>
                        <a:rPr lang="zh-CN" altLang="en-US" sz="700" u="none" strike="noStrike">
                          <a:effectLst/>
                        </a:rPr>
                        <a:t>日</a:t>
                      </a:r>
                      <a:endParaRPr lang="zh-CN" altLang="en-US" sz="700" b="0" i="0" u="sng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 dirty="0">
                          <a:effectLst/>
                        </a:rPr>
                        <a:t>上  午</a:t>
                      </a:r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下  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93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    本人对以上提供的健康相关信息的真实性负责，所有信息均真实准确，无瞒报、谎报现象；返校后严格遵守学校关于疫情防控工作的要求；严格遵守校规校纪，如果违反自愿承担责任。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86660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 dirty="0">
                          <a:effectLst/>
                        </a:rPr>
                        <a:t>    返校前</a:t>
                      </a:r>
                      <a:r>
                        <a:rPr lang="en-US" altLang="zh-CN" sz="700" u="none" strike="noStrike" dirty="0">
                          <a:effectLst/>
                        </a:rPr>
                        <a:t>14</a:t>
                      </a:r>
                      <a:r>
                        <a:rPr lang="zh-CN" altLang="en-US" sz="700" u="none" strike="noStrike" dirty="0">
                          <a:effectLst/>
                        </a:rPr>
                        <a:t>天开始填写，微信扫描二维码，每日进行行程卡实时报备。</a:t>
                      </a:r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3916" marR="3916" marT="3916" marB="0" anchor="ctr"/>
                </a:tc>
                <a:tc hMerge="1">
                  <a:tcPr marL="3916" marR="3916" marT="3916" marB="0" anchor="ctr"/>
                </a:tc>
                <a:tc hMerge="1">
                  <a:tcPr marL="3916" marR="3916" marT="3916" marB="0" anchor="ctr"/>
                </a:tc>
                <a:tc hMerge="1">
                  <a:tcPr marL="3916" marR="3916" marT="3916" marB="0" anchor="ctr"/>
                </a:tc>
                <a:tc hMerge="1">
                  <a:tcPr marL="3916" marR="3916" marT="3916" marB="0" anchor="ctr"/>
                </a:tc>
                <a:tc hMerge="1">
                  <a:tcPr marL="3916" marR="3916" marT="3916" marB="0" anchor="ctr"/>
                </a:tc>
                <a:tc hMerge="1">
                  <a:tcPr marL="3916" marR="3916" marT="3916" marB="0" anchor="ctr"/>
                </a:tc>
              </a:tr>
              <a:tr h="739062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zh-CN" altLang="en-US" sz="700" u="none" strike="noStrike" dirty="0">
                          <a:effectLst/>
                        </a:rPr>
                        <a:t> </a:t>
                      </a:r>
                      <a:endParaRPr lang="zh-CN" altLang="en-US" sz="700" u="none" strike="noStrike" dirty="0">
                        <a:effectLst/>
                      </a:endParaRPr>
                    </a:p>
                    <a:p>
                      <a:pPr algn="r" fontAlgn="ctr"/>
                      <a:r>
                        <a:rPr lang="zh-CN" altLang="en-US" sz="700" u="none" strike="noStrike" dirty="0">
                          <a:effectLst/>
                        </a:rPr>
                        <a:t>学生签字：</a:t>
                      </a:r>
                      <a:endParaRPr lang="zh-CN" altLang="en-US" sz="700" u="none" strike="noStrike" dirty="0">
                        <a:effectLst/>
                      </a:endParaRPr>
                    </a:p>
                    <a:p>
                      <a:pPr algn="r" fontAlgn="ctr"/>
                      <a:r>
                        <a:rPr lang="zh-CN" altLang="en-US" sz="700" u="none" strike="noStrike" dirty="0">
                          <a:effectLst/>
                        </a:rPr>
                        <a:t>家长签字：</a:t>
                      </a:r>
                      <a:endParaRPr lang="zh-CN" altLang="en-US" sz="700" u="none" strike="noStrike" dirty="0">
                        <a:effectLst/>
                      </a:endParaRPr>
                    </a:p>
                    <a:p>
                      <a:pPr algn="r" fontAlgn="ctr"/>
                      <a:r>
                        <a:rPr lang="zh-CN" altLang="en-US" sz="700" u="sng" strike="noStrike" dirty="0">
                          <a:effectLst/>
                        </a:rPr>
                        <a:t>       </a:t>
                      </a:r>
                      <a:r>
                        <a:rPr lang="zh-CN" altLang="en-US" sz="700" u="none" strike="noStrike" dirty="0">
                          <a:effectLst/>
                        </a:rPr>
                        <a:t>年</a:t>
                      </a:r>
                      <a:r>
                        <a:rPr lang="zh-CN" altLang="en-US" sz="700" u="sng" strike="noStrike" dirty="0">
                          <a:effectLst/>
                        </a:rPr>
                        <a:t>    </a:t>
                      </a:r>
                      <a:r>
                        <a:rPr lang="zh-CN" altLang="en-US" sz="700" u="none" strike="noStrike" dirty="0">
                          <a:effectLst/>
                        </a:rPr>
                        <a:t>月</a:t>
                      </a:r>
                      <a:r>
                        <a:rPr lang="zh-CN" altLang="en-US" sz="700" u="sng" strike="noStrike" dirty="0">
                          <a:effectLst/>
                        </a:rPr>
                        <a:t>    </a:t>
                      </a:r>
                      <a:r>
                        <a:rPr lang="zh-CN" altLang="en-US" sz="700" u="none" strike="noStrike" dirty="0">
                          <a:effectLst/>
                        </a:rPr>
                        <a:t>日</a:t>
                      </a:r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 marL="3916" marR="3916" marT="3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pic>
        <p:nvPicPr>
          <p:cNvPr id="16" name="图片 15" descr="195b270b1a603c801c1f5a2b13f8bad6_t01e96dcaa5c23d799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584" y="9920628"/>
            <a:ext cx="1231900" cy="1244600"/>
          </a:xfrm>
          <a:prstGeom prst="ellipse">
            <a:avLst/>
          </a:prstGeom>
        </p:spPr>
      </p:pic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31895" y="2527763"/>
            <a:ext cx="5077460" cy="7683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 defTabSz="457200"/>
            <a:r>
              <a:rPr lang="en-US" altLang="zh-CN" sz="4400" b="1" spc="600" dirty="0">
                <a:solidFill>
                  <a:srgbClr val="B9000B"/>
                </a:solidFill>
                <a:latin typeface="微软雅黑" panose="020B0503020204020204" charset="-122"/>
                <a:ea typeface="微软雅黑" panose="020B0503020204020204" charset="-122"/>
              </a:rPr>
              <a:t>02 </a:t>
            </a:r>
            <a:r>
              <a:rPr lang="zh-CN" altLang="en-US" sz="4400" b="1" spc="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人身安全教育</a:t>
            </a:r>
            <a:endParaRPr lang="zh-CN" altLang="en-US" sz="4400" spc="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209426" y="1447800"/>
            <a:ext cx="6055472" cy="2184848"/>
            <a:chOff x="753564" y="1538828"/>
            <a:chExt cx="2665032" cy="1638636"/>
          </a:xfrm>
        </p:grpSpPr>
        <p:sp>
          <p:nvSpPr>
            <p:cNvPr id="8" name="TextBox 73"/>
            <p:cNvSpPr txBox="1"/>
            <p:nvPr/>
          </p:nvSpPr>
          <p:spPr>
            <a:xfrm>
              <a:off x="753564" y="2071135"/>
              <a:ext cx="2665032" cy="1106329"/>
            </a:xfrm>
            <a:prstGeom prst="rect">
              <a:avLst/>
            </a:prstGeom>
            <a:noFill/>
            <a:ln w="38100">
              <a:solidFill>
                <a:srgbClr val="047DD8"/>
              </a:solidFill>
            </a:ln>
          </p:spPr>
          <p:txBody>
            <a:bodyPr wrap="square" lIns="91435" tIns="45717" rIns="91435" bIns="45717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一定不能私自到江、河、溪、池、坝、水库或周边的建筑工地水坑溜冰，防止溺水事故发生。遇到雨雪天气尽量不要外出活动。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72"/>
            <p:cNvSpPr txBox="1"/>
            <p:nvPr/>
          </p:nvSpPr>
          <p:spPr>
            <a:xfrm>
              <a:off x="988749" y="1538828"/>
              <a:ext cx="2231467" cy="463868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2400" b="1">
                  <a:solidFill>
                    <a:schemeClr val="accent1"/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dirty="0">
                  <a:solidFill>
                    <a:srgbClr val="047DD8"/>
                  </a:solidFill>
                  <a:sym typeface="+mn-lt"/>
                </a:rPr>
                <a:t>防冰雪安全教育</a:t>
              </a:r>
              <a:endParaRPr lang="zh-CN" altLang="en-US" dirty="0">
                <a:solidFill>
                  <a:srgbClr val="047DD8"/>
                </a:solidFill>
                <a:sym typeface="+mn-lt"/>
              </a:endParaRPr>
            </a:p>
          </p:txBody>
        </p:sp>
      </p:grpSp>
      <p:sp>
        <p:nvSpPr>
          <p:cNvPr id="6" name="Rectangle 71"/>
          <p:cNvSpPr/>
          <p:nvPr/>
        </p:nvSpPr>
        <p:spPr>
          <a:xfrm>
            <a:off x="5221842" y="1513772"/>
            <a:ext cx="487856" cy="488293"/>
          </a:xfrm>
          <a:prstGeom prst="rect">
            <a:avLst/>
          </a:prstGeom>
          <a:solidFill>
            <a:srgbClr val="047DD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35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162"/>
          <p:cNvSpPr/>
          <p:nvPr/>
        </p:nvSpPr>
        <p:spPr bwMode="auto">
          <a:xfrm>
            <a:off x="5332851" y="1675657"/>
            <a:ext cx="265839" cy="164523"/>
          </a:xfrm>
          <a:custGeom>
            <a:avLst/>
            <a:gdLst/>
            <a:ahLst/>
            <a:cxnLst>
              <a:cxn ang="0">
                <a:pos x="248" y="193"/>
              </a:cxn>
              <a:cxn ang="0">
                <a:pos x="248" y="193"/>
              </a:cxn>
              <a:cxn ang="0">
                <a:pos x="72" y="193"/>
              </a:cxn>
              <a:cxn ang="0">
                <a:pos x="72" y="193"/>
              </a:cxn>
              <a:cxn ang="0">
                <a:pos x="0" y="116"/>
              </a:cxn>
              <a:cxn ang="0">
                <a:pos x="78" y="39"/>
              </a:cxn>
              <a:cxn ang="0">
                <a:pos x="96" y="41"/>
              </a:cxn>
              <a:cxn ang="0">
                <a:pos x="164" y="0"/>
              </a:cxn>
              <a:cxn ang="0">
                <a:pos x="241" y="66"/>
              </a:cxn>
              <a:cxn ang="0">
                <a:pos x="247" y="66"/>
              </a:cxn>
              <a:cxn ang="0">
                <a:pos x="311" y="129"/>
              </a:cxn>
              <a:cxn ang="0">
                <a:pos x="248" y="193"/>
              </a:cxn>
            </a:cxnLst>
            <a:rect l="0" t="0" r="r" b="b"/>
            <a:pathLst>
              <a:path w="311" h="193">
                <a:moveTo>
                  <a:pt x="248" y="193"/>
                </a:moveTo>
                <a:cubicBezTo>
                  <a:pt x="248" y="193"/>
                  <a:pt x="248" y="193"/>
                  <a:pt x="24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32" y="190"/>
                  <a:pt x="0" y="156"/>
                  <a:pt x="0" y="116"/>
                </a:cubicBezTo>
                <a:cubicBezTo>
                  <a:pt x="0" y="73"/>
                  <a:pt x="35" y="39"/>
                  <a:pt x="78" y="39"/>
                </a:cubicBezTo>
                <a:cubicBezTo>
                  <a:pt x="84" y="39"/>
                  <a:pt x="90" y="40"/>
                  <a:pt x="96" y="41"/>
                </a:cubicBezTo>
                <a:cubicBezTo>
                  <a:pt x="109" y="17"/>
                  <a:pt x="135" y="0"/>
                  <a:pt x="164" y="0"/>
                </a:cubicBezTo>
                <a:cubicBezTo>
                  <a:pt x="203" y="0"/>
                  <a:pt x="236" y="29"/>
                  <a:pt x="241" y="66"/>
                </a:cubicBezTo>
                <a:cubicBezTo>
                  <a:pt x="243" y="66"/>
                  <a:pt x="245" y="66"/>
                  <a:pt x="247" y="66"/>
                </a:cubicBezTo>
                <a:cubicBezTo>
                  <a:pt x="282" y="66"/>
                  <a:pt x="311" y="94"/>
                  <a:pt x="311" y="129"/>
                </a:cubicBezTo>
                <a:cubicBezTo>
                  <a:pt x="311" y="164"/>
                  <a:pt x="283" y="192"/>
                  <a:pt x="248" y="19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45727" tIns="22863" rIns="45727" bIns="22863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35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52307" y="1285561"/>
            <a:ext cx="985391" cy="945194"/>
            <a:chOff x="4117407" y="2990850"/>
            <a:chExt cx="1370351" cy="1314450"/>
          </a:xfrm>
        </p:grpSpPr>
        <p:grpSp>
          <p:nvGrpSpPr>
            <p:cNvPr id="16" name="组合 15"/>
            <p:cNvGrpSpPr/>
            <p:nvPr/>
          </p:nvGrpSpPr>
          <p:grpSpPr>
            <a:xfrm>
              <a:off x="4117407" y="2990850"/>
              <a:ext cx="1370351" cy="1314450"/>
              <a:chOff x="5387407" y="3282950"/>
              <a:chExt cx="1648393" cy="171450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09476" y="3393225"/>
                <a:ext cx="1436915" cy="1480458"/>
              </a:xfrm>
              <a:prstGeom prst="ellipse">
                <a:avLst/>
              </a:prstGeom>
              <a:solidFill>
                <a:srgbClr val="047D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7407" y="3282950"/>
                <a:ext cx="1648393" cy="1714500"/>
              </a:xfrm>
              <a:prstGeom prst="rect">
                <a:avLst/>
              </a:prstGeom>
            </p:spPr>
          </p:pic>
        </p:grpSp>
        <p:sp>
          <p:nvSpPr>
            <p:cNvPr id="3" name="圆角矩形 43"/>
            <p:cNvSpPr/>
            <p:nvPr/>
          </p:nvSpPr>
          <p:spPr>
            <a:xfrm>
              <a:off x="4356174" y="3290373"/>
              <a:ext cx="914326" cy="7352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" panose="020F0502020204030204"/>
                  <a:cs typeface="+mn-ea"/>
                  <a:sym typeface="+mn-lt"/>
                </a:rPr>
                <a:t>1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" panose="020F0502020204030204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5" name="矩形 4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" name="文本框 10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r="4972" b="16234"/>
          <a:stretch>
            <a:fillRect/>
          </a:stretch>
        </p:blipFill>
        <p:spPr>
          <a:xfrm>
            <a:off x="786765" y="2433320"/>
            <a:ext cx="3910965" cy="292671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4" t="25656" r="9385" b="35084"/>
          <a:stretch>
            <a:fillRect/>
          </a:stretch>
        </p:blipFill>
        <p:spPr>
          <a:xfrm>
            <a:off x="5332730" y="3762375"/>
            <a:ext cx="3801110" cy="275336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209426" y="1447800"/>
            <a:ext cx="6055472" cy="2184848"/>
            <a:chOff x="753564" y="1538828"/>
            <a:chExt cx="2665032" cy="1638636"/>
          </a:xfrm>
        </p:grpSpPr>
        <p:sp>
          <p:nvSpPr>
            <p:cNvPr id="8" name="TextBox 73"/>
            <p:cNvSpPr txBox="1"/>
            <p:nvPr/>
          </p:nvSpPr>
          <p:spPr>
            <a:xfrm>
              <a:off x="753564" y="2071135"/>
              <a:ext cx="2665032" cy="1106329"/>
            </a:xfrm>
            <a:prstGeom prst="rect">
              <a:avLst/>
            </a:prstGeom>
            <a:noFill/>
            <a:ln w="38100">
              <a:solidFill>
                <a:srgbClr val="047DD8"/>
              </a:solidFill>
            </a:ln>
          </p:spPr>
          <p:txBody>
            <a:bodyPr wrap="square" lIns="91435" tIns="45717" rIns="91435" bIns="45717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做到不在家或野外玩火，不乱接电线，不乱动电器学习安全用电、用火知识，养成“人走电断”的好习惯，切记麻痹大意引起火灾。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72"/>
            <p:cNvSpPr txBox="1"/>
            <p:nvPr/>
          </p:nvSpPr>
          <p:spPr>
            <a:xfrm>
              <a:off x="988749" y="1538828"/>
              <a:ext cx="2231467" cy="463868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2400" b="1">
                  <a:solidFill>
                    <a:schemeClr val="accent1"/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dirty="0">
                  <a:solidFill>
                    <a:srgbClr val="047DD8"/>
                  </a:solidFill>
                  <a:sym typeface="+mn-lt"/>
                </a:rPr>
                <a:t>消防安全教育</a:t>
              </a:r>
              <a:endParaRPr lang="zh-CN" altLang="en-US" dirty="0">
                <a:solidFill>
                  <a:srgbClr val="047DD8"/>
                </a:solidFill>
                <a:sym typeface="+mn-lt"/>
              </a:endParaRPr>
            </a:p>
          </p:txBody>
        </p:sp>
      </p:grpSp>
      <p:sp>
        <p:nvSpPr>
          <p:cNvPr id="6" name="Rectangle 71"/>
          <p:cNvSpPr/>
          <p:nvPr/>
        </p:nvSpPr>
        <p:spPr>
          <a:xfrm>
            <a:off x="5221842" y="1513772"/>
            <a:ext cx="487856" cy="488293"/>
          </a:xfrm>
          <a:prstGeom prst="rect">
            <a:avLst/>
          </a:prstGeom>
          <a:solidFill>
            <a:srgbClr val="047DD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35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162"/>
          <p:cNvSpPr/>
          <p:nvPr/>
        </p:nvSpPr>
        <p:spPr bwMode="auto">
          <a:xfrm>
            <a:off x="5332851" y="1675657"/>
            <a:ext cx="265839" cy="164523"/>
          </a:xfrm>
          <a:custGeom>
            <a:avLst/>
            <a:gdLst/>
            <a:ahLst/>
            <a:cxnLst>
              <a:cxn ang="0">
                <a:pos x="248" y="193"/>
              </a:cxn>
              <a:cxn ang="0">
                <a:pos x="248" y="193"/>
              </a:cxn>
              <a:cxn ang="0">
                <a:pos x="72" y="193"/>
              </a:cxn>
              <a:cxn ang="0">
                <a:pos x="72" y="193"/>
              </a:cxn>
              <a:cxn ang="0">
                <a:pos x="0" y="116"/>
              </a:cxn>
              <a:cxn ang="0">
                <a:pos x="78" y="39"/>
              </a:cxn>
              <a:cxn ang="0">
                <a:pos x="96" y="41"/>
              </a:cxn>
              <a:cxn ang="0">
                <a:pos x="164" y="0"/>
              </a:cxn>
              <a:cxn ang="0">
                <a:pos x="241" y="66"/>
              </a:cxn>
              <a:cxn ang="0">
                <a:pos x="247" y="66"/>
              </a:cxn>
              <a:cxn ang="0">
                <a:pos x="311" y="129"/>
              </a:cxn>
              <a:cxn ang="0">
                <a:pos x="248" y="193"/>
              </a:cxn>
            </a:cxnLst>
            <a:rect l="0" t="0" r="r" b="b"/>
            <a:pathLst>
              <a:path w="311" h="193">
                <a:moveTo>
                  <a:pt x="248" y="193"/>
                </a:moveTo>
                <a:cubicBezTo>
                  <a:pt x="248" y="193"/>
                  <a:pt x="248" y="193"/>
                  <a:pt x="24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32" y="190"/>
                  <a:pt x="0" y="156"/>
                  <a:pt x="0" y="116"/>
                </a:cubicBezTo>
                <a:cubicBezTo>
                  <a:pt x="0" y="73"/>
                  <a:pt x="35" y="39"/>
                  <a:pt x="78" y="39"/>
                </a:cubicBezTo>
                <a:cubicBezTo>
                  <a:pt x="84" y="39"/>
                  <a:pt x="90" y="40"/>
                  <a:pt x="96" y="41"/>
                </a:cubicBezTo>
                <a:cubicBezTo>
                  <a:pt x="109" y="17"/>
                  <a:pt x="135" y="0"/>
                  <a:pt x="164" y="0"/>
                </a:cubicBezTo>
                <a:cubicBezTo>
                  <a:pt x="203" y="0"/>
                  <a:pt x="236" y="29"/>
                  <a:pt x="241" y="66"/>
                </a:cubicBezTo>
                <a:cubicBezTo>
                  <a:pt x="243" y="66"/>
                  <a:pt x="245" y="66"/>
                  <a:pt x="247" y="66"/>
                </a:cubicBezTo>
                <a:cubicBezTo>
                  <a:pt x="282" y="66"/>
                  <a:pt x="311" y="94"/>
                  <a:pt x="311" y="129"/>
                </a:cubicBezTo>
                <a:cubicBezTo>
                  <a:pt x="311" y="164"/>
                  <a:pt x="283" y="192"/>
                  <a:pt x="248" y="19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45727" tIns="22863" rIns="45727" bIns="22863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35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52307" y="1285561"/>
            <a:ext cx="985391" cy="945194"/>
            <a:chOff x="4117407" y="2990850"/>
            <a:chExt cx="1370351" cy="1314450"/>
          </a:xfrm>
        </p:grpSpPr>
        <p:grpSp>
          <p:nvGrpSpPr>
            <p:cNvPr id="16" name="组合 15"/>
            <p:cNvGrpSpPr/>
            <p:nvPr/>
          </p:nvGrpSpPr>
          <p:grpSpPr>
            <a:xfrm>
              <a:off x="4117407" y="2990850"/>
              <a:ext cx="1370351" cy="1314450"/>
              <a:chOff x="5387407" y="3282950"/>
              <a:chExt cx="1648393" cy="171450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09476" y="3393225"/>
                <a:ext cx="1436915" cy="1480458"/>
              </a:xfrm>
              <a:prstGeom prst="ellipse">
                <a:avLst/>
              </a:prstGeom>
              <a:solidFill>
                <a:srgbClr val="047D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7407" y="3282950"/>
                <a:ext cx="1648393" cy="1714500"/>
              </a:xfrm>
              <a:prstGeom prst="rect">
                <a:avLst/>
              </a:prstGeom>
            </p:spPr>
          </p:pic>
        </p:grpSp>
        <p:sp>
          <p:nvSpPr>
            <p:cNvPr id="3" name="圆角矩形 43"/>
            <p:cNvSpPr/>
            <p:nvPr/>
          </p:nvSpPr>
          <p:spPr>
            <a:xfrm>
              <a:off x="4356174" y="3290373"/>
              <a:ext cx="914326" cy="7352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" panose="020F0502020204030204"/>
                  <a:cs typeface="+mn-ea"/>
                  <a:sym typeface="+mn-lt"/>
                </a:rPr>
                <a:t>2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" panose="020F0502020204030204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4" name="矩形 3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  <p:pic>
        <p:nvPicPr>
          <p:cNvPr id="12" name="图片 11" descr="u=2549575818,3216509613&amp;fm=26&amp;gp=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05" y="3115945"/>
            <a:ext cx="4324985" cy="288925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45528" y="2483907"/>
            <a:ext cx="8453885" cy="1809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2015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日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13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时许，哈尔滨市道外区太古街与南勋街合围地段一仓库起火近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小时，过火仓库发生塌方，导致多名消防战士被埋。据了解，起火的仓库占地面积约为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1000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平方米。火灾共造成了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名消防战士牺牲，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14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人受伤。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45615" y="1814195"/>
            <a:ext cx="44653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新闻衔接：哈尔滨一仓库发生火灾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3" y="1431467"/>
            <a:ext cx="1052955" cy="1052955"/>
          </a:xfrm>
          <a:prstGeom prst="rect">
            <a:avLst/>
          </a:prstGeom>
        </p:spPr>
      </p:pic>
      <p:pic>
        <p:nvPicPr>
          <p:cNvPr id="12" name="图片 11" descr="图片包含 火车, 旧, 冒烟, 建筑物&#10;&#10;自动生成的说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4"/>
          <a:stretch>
            <a:fillRect/>
          </a:stretch>
        </p:blipFill>
        <p:spPr>
          <a:xfrm>
            <a:off x="1587153" y="3881348"/>
            <a:ext cx="4384572" cy="25072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0"/>
          <a:stretch>
            <a:fillRect/>
          </a:stretch>
        </p:blipFill>
        <p:spPr>
          <a:xfrm>
            <a:off x="6335416" y="3841343"/>
            <a:ext cx="4384571" cy="25871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6" name="文本框 15"/>
          <p:cNvSpPr txBox="1"/>
          <p:nvPr/>
        </p:nvSpPr>
        <p:spPr>
          <a:xfrm>
            <a:off x="5009447" y="1136636"/>
            <a:ext cx="2173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8CFF"/>
                </a:solidFill>
                <a:latin typeface="微软雅黑" panose="020B0503020204020204" charset="-122"/>
                <a:ea typeface="微软雅黑" panose="020B0503020204020204" charset="-122"/>
              </a:rPr>
              <a:t>新闻链接</a:t>
            </a:r>
            <a:endParaRPr lang="zh-CN" altLang="en-US" sz="3600" b="1" dirty="0">
              <a:solidFill>
                <a:srgbClr val="008C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9" name="矩形 8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" name="文本框 1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60407" y="2528226"/>
            <a:ext cx="8725136" cy="1236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据华西都市报微博报道，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I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日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点左右，成都大学女生宿舍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楼发生火灾，随后消防赶到扑灭，宿舍内的床铺桌椅已经被烧得面目全非，有疑似取暖用“小太阳”的残骸。事后管理人员分析，起火可能与用电有关。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77035" y="1917700"/>
            <a:ext cx="5506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新闻衔接：成都大学女生寝室发生火灾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图片包含 蛋糕, 就坐, 顶部, 餐桌&#10;&#10;自动生成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00" y="170788"/>
            <a:ext cx="568673" cy="7315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3" y="1475141"/>
            <a:ext cx="1052955" cy="105295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235" y="4185285"/>
            <a:ext cx="2797175" cy="1739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415" y="4185285"/>
            <a:ext cx="2757805" cy="1715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1980" y="4197350"/>
            <a:ext cx="2720975" cy="1690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文本框 16"/>
          <p:cNvSpPr txBox="1"/>
          <p:nvPr/>
        </p:nvSpPr>
        <p:spPr>
          <a:xfrm>
            <a:off x="5009447" y="1133314"/>
            <a:ext cx="2173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8CFF"/>
                </a:solidFill>
                <a:latin typeface="微软雅黑" panose="020B0503020204020204" charset="-122"/>
                <a:ea typeface="微软雅黑" panose="020B0503020204020204" charset="-122"/>
              </a:rPr>
              <a:t>新闻链接</a:t>
            </a:r>
            <a:endParaRPr lang="zh-CN" altLang="en-US" sz="3600" b="1" dirty="0">
              <a:solidFill>
                <a:srgbClr val="008C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9" name="矩形 8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69113" y="1544958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8CFF"/>
                </a:solidFill>
                <a:latin typeface="微软雅黑" panose="020B0503020204020204" charset="-122"/>
                <a:ea typeface="微软雅黑" panose="020B0503020204020204" charset="-122"/>
              </a:rPr>
              <a:t>发生火灾怎么办</a:t>
            </a:r>
            <a:endParaRPr lang="zh-CN" altLang="en-US" sz="3600" dirty="0">
              <a:solidFill>
                <a:srgbClr val="008C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22" y="2014316"/>
            <a:ext cx="3810354" cy="393736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822220" y="2528669"/>
            <a:ext cx="4801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dirty="0">
                <a:latin typeface="微软雅黑" panose="020B0503020204020204" charset="-122"/>
                <a:ea typeface="微软雅黑" panose="020B0503020204020204" charset="-122"/>
              </a:rPr>
              <a:t>一、发现火情，沉着镇定。</a:t>
            </a:r>
            <a:endParaRPr lang="zh-CN" altLang="en-US" sz="3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3000" dirty="0"/>
          </a:p>
        </p:txBody>
      </p:sp>
      <p:sp>
        <p:nvSpPr>
          <p:cNvPr id="13" name="矩形 12"/>
          <p:cNvSpPr/>
          <p:nvPr/>
        </p:nvSpPr>
        <p:spPr>
          <a:xfrm>
            <a:off x="4822219" y="2989029"/>
            <a:ext cx="48013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dirty="0">
                <a:latin typeface="微软雅黑" panose="020B0503020204020204" charset="-122"/>
                <a:ea typeface="微软雅黑" panose="020B0503020204020204" charset="-122"/>
              </a:rPr>
              <a:t>二、听从指挥，防止混乱。</a:t>
            </a:r>
            <a:endParaRPr lang="zh-CN" altLang="en-US" sz="3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22218" y="3429000"/>
            <a:ext cx="48013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dirty="0">
                <a:latin typeface="微软雅黑" panose="020B0503020204020204" charset="-122"/>
                <a:ea typeface="微软雅黑" panose="020B0503020204020204" charset="-122"/>
              </a:rPr>
              <a:t>三、不入险地，不贪财物。</a:t>
            </a:r>
            <a:endParaRPr lang="zh-CN" altLang="en-US" sz="3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22217" y="3972740"/>
            <a:ext cx="48013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dirty="0">
                <a:latin typeface="微软雅黑" panose="020B0503020204020204" charset="-122"/>
                <a:ea typeface="微软雅黑" panose="020B0503020204020204" charset="-122"/>
              </a:rPr>
              <a:t>四、简易防护，捂鼻匍匐。</a:t>
            </a:r>
            <a:endParaRPr lang="zh-CN" altLang="en-US" sz="3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22217" y="4516480"/>
            <a:ext cx="48013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dirty="0">
                <a:latin typeface="微软雅黑" panose="020B0503020204020204" charset="-122"/>
                <a:ea typeface="微软雅黑" panose="020B0503020204020204" charset="-122"/>
              </a:rPr>
              <a:t>五、善用通道，莫入电梯。</a:t>
            </a:r>
            <a:endParaRPr lang="zh-CN" altLang="en-US" sz="3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9" name="矩形 8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221605" y="1377950"/>
            <a:ext cx="6581140" cy="3757749"/>
            <a:chOff x="753564" y="1538828"/>
            <a:chExt cx="2737806" cy="1847116"/>
          </a:xfrm>
        </p:grpSpPr>
        <p:sp>
          <p:nvSpPr>
            <p:cNvPr id="8" name="TextBox 73"/>
            <p:cNvSpPr txBox="1"/>
            <p:nvPr/>
          </p:nvSpPr>
          <p:spPr>
            <a:xfrm>
              <a:off x="753564" y="2070926"/>
              <a:ext cx="2737806" cy="1315018"/>
            </a:xfrm>
            <a:prstGeom prst="rect">
              <a:avLst/>
            </a:prstGeom>
            <a:noFill/>
            <a:ln w="38100">
              <a:solidFill>
                <a:srgbClr val="047DD8"/>
              </a:solidFill>
            </a:ln>
          </p:spPr>
          <p:txBody>
            <a:bodyPr wrap="square" lIns="91435" tIns="45717" rIns="91435" bIns="45717" rtlCol="0">
              <a:spAutoFit/>
            </a:bodyPr>
            <a:lstStyle/>
            <a:p>
              <a:pPr indent="304800"/>
              <a:r>
                <a:rPr lang="zh-CN" altLang="en-US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ea"/>
                </a:rPr>
                <a:t>要远离渣土车、工程搅拌车、长挂车等大货车，严禁无证驾驶摩托车、严禁驾驶超标电动车、严禁骑行“死飞”自行车、严禁未满12周岁骑自行车、严禁未满16周岁驾驶电动自行车上路；做到安全乘车、安全走路，严禁在机动车道内行走，不得在道路上嬉笑打闹、翻跨路中隔离护栏。不乘坐超员、超载、酒后驾驶的车辆。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72"/>
            <p:cNvSpPr txBox="1"/>
            <p:nvPr/>
          </p:nvSpPr>
          <p:spPr>
            <a:xfrm>
              <a:off x="988749" y="1538828"/>
              <a:ext cx="2231467" cy="349277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2400" b="1">
                  <a:solidFill>
                    <a:schemeClr val="accent1"/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047DD8"/>
                  </a:solidFill>
                  <a:sym typeface="+mn-lt"/>
                </a:rPr>
                <a:t>交通安全</a:t>
              </a:r>
              <a:endParaRPr lang="zh-CN" altLang="en-US" sz="2800" dirty="0">
                <a:solidFill>
                  <a:srgbClr val="047DD8"/>
                </a:solidFill>
                <a:sym typeface="+mn-lt"/>
              </a:endParaRPr>
            </a:p>
          </p:txBody>
        </p:sp>
      </p:grpSp>
      <p:sp>
        <p:nvSpPr>
          <p:cNvPr id="6" name="Rectangle 71"/>
          <p:cNvSpPr/>
          <p:nvPr/>
        </p:nvSpPr>
        <p:spPr>
          <a:xfrm>
            <a:off x="5221842" y="1513772"/>
            <a:ext cx="487856" cy="488293"/>
          </a:xfrm>
          <a:prstGeom prst="rect">
            <a:avLst/>
          </a:prstGeom>
          <a:solidFill>
            <a:srgbClr val="047DD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35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162"/>
          <p:cNvSpPr/>
          <p:nvPr/>
        </p:nvSpPr>
        <p:spPr bwMode="auto">
          <a:xfrm>
            <a:off x="5332851" y="1675657"/>
            <a:ext cx="265839" cy="164523"/>
          </a:xfrm>
          <a:custGeom>
            <a:avLst/>
            <a:gdLst/>
            <a:ahLst/>
            <a:cxnLst>
              <a:cxn ang="0">
                <a:pos x="248" y="193"/>
              </a:cxn>
              <a:cxn ang="0">
                <a:pos x="248" y="193"/>
              </a:cxn>
              <a:cxn ang="0">
                <a:pos x="72" y="193"/>
              </a:cxn>
              <a:cxn ang="0">
                <a:pos x="72" y="193"/>
              </a:cxn>
              <a:cxn ang="0">
                <a:pos x="0" y="116"/>
              </a:cxn>
              <a:cxn ang="0">
                <a:pos x="78" y="39"/>
              </a:cxn>
              <a:cxn ang="0">
                <a:pos x="96" y="41"/>
              </a:cxn>
              <a:cxn ang="0">
                <a:pos x="164" y="0"/>
              </a:cxn>
              <a:cxn ang="0">
                <a:pos x="241" y="66"/>
              </a:cxn>
              <a:cxn ang="0">
                <a:pos x="247" y="66"/>
              </a:cxn>
              <a:cxn ang="0">
                <a:pos x="311" y="129"/>
              </a:cxn>
              <a:cxn ang="0">
                <a:pos x="248" y="193"/>
              </a:cxn>
            </a:cxnLst>
            <a:rect l="0" t="0" r="r" b="b"/>
            <a:pathLst>
              <a:path w="311" h="193">
                <a:moveTo>
                  <a:pt x="248" y="193"/>
                </a:moveTo>
                <a:cubicBezTo>
                  <a:pt x="248" y="193"/>
                  <a:pt x="248" y="193"/>
                  <a:pt x="24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32" y="190"/>
                  <a:pt x="0" y="156"/>
                  <a:pt x="0" y="116"/>
                </a:cubicBezTo>
                <a:cubicBezTo>
                  <a:pt x="0" y="73"/>
                  <a:pt x="35" y="39"/>
                  <a:pt x="78" y="39"/>
                </a:cubicBezTo>
                <a:cubicBezTo>
                  <a:pt x="84" y="39"/>
                  <a:pt x="90" y="40"/>
                  <a:pt x="96" y="41"/>
                </a:cubicBezTo>
                <a:cubicBezTo>
                  <a:pt x="109" y="17"/>
                  <a:pt x="135" y="0"/>
                  <a:pt x="164" y="0"/>
                </a:cubicBezTo>
                <a:cubicBezTo>
                  <a:pt x="203" y="0"/>
                  <a:pt x="236" y="29"/>
                  <a:pt x="241" y="66"/>
                </a:cubicBezTo>
                <a:cubicBezTo>
                  <a:pt x="243" y="66"/>
                  <a:pt x="245" y="66"/>
                  <a:pt x="247" y="66"/>
                </a:cubicBezTo>
                <a:cubicBezTo>
                  <a:pt x="282" y="66"/>
                  <a:pt x="311" y="94"/>
                  <a:pt x="311" y="129"/>
                </a:cubicBezTo>
                <a:cubicBezTo>
                  <a:pt x="311" y="164"/>
                  <a:pt x="283" y="192"/>
                  <a:pt x="248" y="19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45727" tIns="22863" rIns="45727" bIns="22863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35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52307" y="1285561"/>
            <a:ext cx="985391" cy="945194"/>
            <a:chOff x="4117407" y="2990850"/>
            <a:chExt cx="1370351" cy="1314450"/>
          </a:xfrm>
        </p:grpSpPr>
        <p:grpSp>
          <p:nvGrpSpPr>
            <p:cNvPr id="16" name="组合 15"/>
            <p:cNvGrpSpPr/>
            <p:nvPr/>
          </p:nvGrpSpPr>
          <p:grpSpPr>
            <a:xfrm>
              <a:off x="4117407" y="2990850"/>
              <a:ext cx="1370351" cy="1314450"/>
              <a:chOff x="5387407" y="3282950"/>
              <a:chExt cx="1648393" cy="171450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09476" y="3393225"/>
                <a:ext cx="1436915" cy="1480458"/>
              </a:xfrm>
              <a:prstGeom prst="ellipse">
                <a:avLst/>
              </a:prstGeom>
              <a:solidFill>
                <a:srgbClr val="047D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7407" y="3282950"/>
                <a:ext cx="1648393" cy="1714500"/>
              </a:xfrm>
              <a:prstGeom prst="rect">
                <a:avLst/>
              </a:prstGeom>
            </p:spPr>
          </p:pic>
        </p:grpSp>
        <p:sp>
          <p:nvSpPr>
            <p:cNvPr id="3" name="圆角矩形 43"/>
            <p:cNvSpPr/>
            <p:nvPr/>
          </p:nvSpPr>
          <p:spPr>
            <a:xfrm>
              <a:off x="4356174" y="3290373"/>
              <a:ext cx="914326" cy="7352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" panose="020F0502020204030204"/>
                  <a:cs typeface="+mn-ea"/>
                  <a:sym typeface="+mn-lt"/>
                </a:rPr>
                <a:t>3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" panose="020F0502020204030204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5" name="矩形 4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" name="文本框 10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  <p:pic>
        <p:nvPicPr>
          <p:cNvPr id="13" name="图片 12" descr="e824b899a9014c08ef23325f8fc2eb0e7af4f47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90" y="236982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28345" y="2974975"/>
            <a:ext cx="5222240" cy="1059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日，贵阳，假期结束第一天，三名学生横穿马路，被一辆白色特锐车碾压当场死亡。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96010" y="2190750"/>
            <a:ext cx="4303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新闻衔接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车祸现场惨不忍睹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Picture 3" descr="lx07010402_4066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3444" y="2190743"/>
            <a:ext cx="4285665" cy="3864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6"/>
          <a:stretch>
            <a:fillRect/>
          </a:stretch>
        </p:blipFill>
        <p:spPr>
          <a:xfrm>
            <a:off x="728635" y="4034452"/>
            <a:ext cx="3646719" cy="2347001"/>
          </a:xfrm>
          <a:custGeom>
            <a:avLst/>
            <a:gdLst>
              <a:gd name="connsiteX0" fmla="*/ 0 w 3414114"/>
              <a:gd name="connsiteY0" fmla="*/ 0 h 2197298"/>
              <a:gd name="connsiteX1" fmla="*/ 3414114 w 3414114"/>
              <a:gd name="connsiteY1" fmla="*/ 0 h 2197298"/>
              <a:gd name="connsiteX2" fmla="*/ 3414114 w 3414114"/>
              <a:gd name="connsiteY2" fmla="*/ 2197298 h 2197298"/>
              <a:gd name="connsiteX3" fmla="*/ 0 w 3414114"/>
              <a:gd name="connsiteY3" fmla="*/ 2197298 h 219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4114" h="2197298">
                <a:moveTo>
                  <a:pt x="0" y="0"/>
                </a:moveTo>
                <a:lnTo>
                  <a:pt x="3414114" y="0"/>
                </a:lnTo>
                <a:lnTo>
                  <a:pt x="3414114" y="2197298"/>
                </a:lnTo>
                <a:lnTo>
                  <a:pt x="0" y="2197298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75" y="5083249"/>
            <a:ext cx="1954270" cy="12293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545" y="2082165"/>
            <a:ext cx="799465" cy="5035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045960" y="1164643"/>
            <a:ext cx="2173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8CFF"/>
                </a:solidFill>
                <a:latin typeface="微软雅黑" panose="020B0503020204020204" charset="-122"/>
                <a:ea typeface="微软雅黑" panose="020B0503020204020204" charset="-122"/>
              </a:rPr>
              <a:t>新闻链接</a:t>
            </a:r>
            <a:endParaRPr lang="zh-CN" altLang="en-US" sz="3600" b="1" dirty="0">
              <a:solidFill>
                <a:srgbClr val="008C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9" name="矩形 8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641642" y="1506092"/>
            <a:ext cx="4908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 </a:t>
            </a:r>
            <a:r>
              <a:rPr lang="zh-CN" altLang="en-US" sz="3600" b="1" dirty="0">
                <a:solidFill>
                  <a:srgbClr val="008CFF"/>
                </a:solidFill>
                <a:latin typeface="微软雅黑" panose="020B0503020204020204" charset="-122"/>
                <a:ea typeface="微软雅黑" panose="020B0503020204020204" charset="-122"/>
              </a:rPr>
              <a:t>如何预防发生交通事故</a:t>
            </a:r>
            <a:endParaRPr lang="zh-CN" altLang="en-US" sz="3600" dirty="0">
              <a:solidFill>
                <a:srgbClr val="008C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Picture 4" descr="交通"/>
          <p:cNvPicPr>
            <a:picLocks noChangeAspect="1" noChangeArrowheads="1"/>
          </p:cNvPicPr>
          <p:nvPr/>
        </p:nvPicPr>
        <p:blipFill>
          <a:blip r:embed="rId1" cstate="print"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20" y="4695190"/>
            <a:ext cx="2493010" cy="1637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交通001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95" y="4664710"/>
            <a:ext cx="2607310" cy="1708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交通003"/>
          <p:cNvPicPr>
            <a:picLocks noChangeAspect="1" noChangeArrowheads="1"/>
          </p:cNvPicPr>
          <p:nvPr/>
        </p:nvPicPr>
        <p:blipFill>
          <a:blip r:embed="rId3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645" y="4695190"/>
            <a:ext cx="2559685" cy="1677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403350" y="2428875"/>
            <a:ext cx="5013960" cy="4006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、在大街小路上打闹、玩耍很危险。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03453" y="3105834"/>
            <a:ext cx="8414617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、在较窄的街区马路上行走，一定要靠右边走，不要几个人横着走，以免妨碍他人行走和车辆行驶。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03453" y="4045810"/>
            <a:ext cx="7669161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、在马路上，有的同学喜欢骑着自行车闹着玩，这都是不安全的。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9" name="矩形 8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" name="文本框 2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858137" y="1119965"/>
            <a:ext cx="4256550" cy="531078"/>
            <a:chOff x="5858137" y="1119965"/>
            <a:chExt cx="4256550" cy="531078"/>
          </a:xfrm>
        </p:grpSpPr>
        <p:sp>
          <p:nvSpPr>
            <p:cNvPr id="23" name="矩形: 圆角 22"/>
            <p:cNvSpPr/>
            <p:nvPr/>
          </p:nvSpPr>
          <p:spPr>
            <a:xfrm>
              <a:off x="5858137" y="1119965"/>
              <a:ext cx="4256550" cy="531078"/>
            </a:xfrm>
            <a:prstGeom prst="roundRect">
              <a:avLst>
                <a:gd name="adj" fmla="val 29726"/>
              </a:avLst>
            </a:prstGeom>
            <a:solidFill>
              <a:sysClr val="window" lastClr="FFFFFF">
                <a:alpha val="7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099597" y="1127823"/>
              <a:ext cx="3732589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b="1" spc="600" dirty="0">
                  <a:solidFill>
                    <a:srgbClr val="B9000B"/>
                  </a:solidFill>
                  <a:latin typeface="微软雅黑" panose="020B0503020204020204" charset="-122"/>
                  <a:ea typeface="微软雅黑" panose="020B0503020204020204" charset="-122"/>
                </a:rPr>
                <a:t>01 </a:t>
              </a:r>
              <a:r>
                <a:rPr lang="zh-CN" altLang="en-US" sz="2800" b="1" spc="6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防疫安全教育</a:t>
              </a:r>
              <a:endParaRPr lang="zh-CN" altLang="en-US" sz="2800" b="1" spc="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58138" y="1820027"/>
            <a:ext cx="4849495" cy="531078"/>
            <a:chOff x="5858138" y="2015236"/>
            <a:chExt cx="4849495" cy="531078"/>
          </a:xfrm>
        </p:grpSpPr>
        <p:sp>
          <p:nvSpPr>
            <p:cNvPr id="25" name="矩形: 圆角 24"/>
            <p:cNvSpPr/>
            <p:nvPr/>
          </p:nvSpPr>
          <p:spPr>
            <a:xfrm>
              <a:off x="5858138" y="2015236"/>
              <a:ext cx="4256550" cy="531078"/>
            </a:xfrm>
            <a:prstGeom prst="roundRect">
              <a:avLst>
                <a:gd name="adj" fmla="val 29726"/>
              </a:avLst>
            </a:prstGeom>
            <a:solidFill>
              <a:sysClr val="window" lastClr="FFFFFF">
                <a:alpha val="7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099438" y="2022856"/>
              <a:ext cx="460819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b="1" spc="600" dirty="0">
                  <a:solidFill>
                    <a:srgbClr val="B9000B"/>
                  </a:solidFill>
                  <a:latin typeface="微软雅黑" panose="020B0503020204020204" charset="-122"/>
                  <a:ea typeface="微软雅黑" panose="020B0503020204020204" charset="-122"/>
                </a:rPr>
                <a:t>02 </a:t>
              </a:r>
              <a:r>
                <a:rPr lang="zh-CN" altLang="en-US" sz="2800" b="1" spc="6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人身安全教育</a:t>
              </a:r>
              <a:endParaRPr lang="zh-CN" altLang="en-US" sz="2800" b="1" spc="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858138" y="2520089"/>
            <a:ext cx="4256550" cy="531078"/>
            <a:chOff x="5858138" y="2910507"/>
            <a:chExt cx="4256550" cy="531078"/>
          </a:xfrm>
        </p:grpSpPr>
        <p:sp>
          <p:nvSpPr>
            <p:cNvPr id="27" name="矩形: 圆角 26"/>
            <p:cNvSpPr/>
            <p:nvPr/>
          </p:nvSpPr>
          <p:spPr>
            <a:xfrm>
              <a:off x="5858138" y="2910507"/>
              <a:ext cx="4256550" cy="531078"/>
            </a:xfrm>
            <a:prstGeom prst="roundRect">
              <a:avLst>
                <a:gd name="adj" fmla="val 29726"/>
              </a:avLst>
            </a:prstGeom>
            <a:solidFill>
              <a:sysClr val="window" lastClr="FFFFFF">
                <a:alpha val="7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099598" y="2918365"/>
              <a:ext cx="3732589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b="1" spc="600" dirty="0">
                  <a:solidFill>
                    <a:srgbClr val="B9000B"/>
                  </a:solidFill>
                  <a:latin typeface="微软雅黑" panose="020B0503020204020204" charset="-122"/>
                  <a:ea typeface="微软雅黑" panose="020B0503020204020204" charset="-122"/>
                </a:rPr>
                <a:t>03 </a:t>
              </a:r>
              <a:r>
                <a:rPr lang="zh-CN" altLang="en-US" sz="2800" b="1" spc="6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习惯养成教育</a:t>
              </a:r>
              <a:endParaRPr lang="zh-CN" altLang="en-US" sz="2800" b="1" spc="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858136" y="3220151"/>
            <a:ext cx="4256550" cy="531078"/>
            <a:chOff x="5858136" y="3805779"/>
            <a:chExt cx="4256550" cy="531078"/>
          </a:xfrm>
        </p:grpSpPr>
        <p:sp>
          <p:nvSpPr>
            <p:cNvPr id="29" name="矩形: 圆角 28"/>
            <p:cNvSpPr/>
            <p:nvPr/>
          </p:nvSpPr>
          <p:spPr>
            <a:xfrm>
              <a:off x="5858136" y="3805779"/>
              <a:ext cx="4256550" cy="531078"/>
            </a:xfrm>
            <a:prstGeom prst="roundRect">
              <a:avLst>
                <a:gd name="adj" fmla="val 29726"/>
              </a:avLst>
            </a:prstGeom>
            <a:solidFill>
              <a:sysClr val="window" lastClr="FFFFFF">
                <a:alpha val="7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099596" y="3813637"/>
              <a:ext cx="3732589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b="1" spc="600" dirty="0">
                  <a:solidFill>
                    <a:srgbClr val="B9000B"/>
                  </a:solidFill>
                  <a:latin typeface="微软雅黑" panose="020B0503020204020204" charset="-122"/>
                  <a:ea typeface="微软雅黑" panose="020B0503020204020204" charset="-122"/>
                </a:rPr>
                <a:t>04 </a:t>
              </a:r>
              <a:r>
                <a:rPr lang="zh-CN" altLang="en-US" sz="2800" b="1" spc="6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心理健康教育</a:t>
              </a:r>
              <a:endParaRPr lang="zh-CN" altLang="en-US" sz="2800" b="1" spc="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58136" y="3920213"/>
            <a:ext cx="4256550" cy="531078"/>
            <a:chOff x="5858136" y="5135445"/>
            <a:chExt cx="4256550" cy="531078"/>
          </a:xfrm>
        </p:grpSpPr>
        <p:sp>
          <p:nvSpPr>
            <p:cNvPr id="33" name="矩形: 圆角 32"/>
            <p:cNvSpPr/>
            <p:nvPr/>
          </p:nvSpPr>
          <p:spPr>
            <a:xfrm>
              <a:off x="5858136" y="5135445"/>
              <a:ext cx="4256550" cy="531078"/>
            </a:xfrm>
            <a:prstGeom prst="roundRect">
              <a:avLst>
                <a:gd name="adj" fmla="val 29726"/>
              </a:avLst>
            </a:prstGeom>
            <a:solidFill>
              <a:sysClr val="window" lastClr="FFFFFF">
                <a:alpha val="7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099596" y="5143303"/>
              <a:ext cx="3732589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b="1" spc="600" dirty="0">
                  <a:solidFill>
                    <a:srgbClr val="B9000B"/>
                  </a:solidFill>
                  <a:latin typeface="微软雅黑" panose="020B0503020204020204" charset="-122"/>
                  <a:ea typeface="微软雅黑" panose="020B0503020204020204" charset="-122"/>
                </a:rPr>
                <a:t>05 </a:t>
              </a:r>
              <a:r>
                <a:rPr lang="zh-CN" altLang="en-US" sz="2800" b="1" spc="6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其他教育内容</a:t>
              </a:r>
              <a:r>
                <a:rPr lang="en-US" altLang="zh-CN" sz="2800" b="1" spc="600" dirty="0">
                  <a:solidFill>
                    <a:srgbClr val="B9000B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zh-CN" altLang="en-US" sz="2800" b="1" spc="600" dirty="0">
                <a:solidFill>
                  <a:srgbClr val="B9000B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9" name="矩形 8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5858136" y="4724123"/>
            <a:ext cx="4556760" cy="531078"/>
            <a:chOff x="5858136" y="5135445"/>
            <a:chExt cx="4556760" cy="531078"/>
          </a:xfrm>
        </p:grpSpPr>
        <p:sp>
          <p:nvSpPr>
            <p:cNvPr id="13" name="矩形: 圆角 32"/>
            <p:cNvSpPr/>
            <p:nvPr/>
          </p:nvSpPr>
          <p:spPr>
            <a:xfrm>
              <a:off x="5858136" y="5135445"/>
              <a:ext cx="4256550" cy="531078"/>
            </a:xfrm>
            <a:prstGeom prst="roundRect">
              <a:avLst>
                <a:gd name="adj" fmla="val 29726"/>
              </a:avLst>
            </a:prstGeom>
            <a:solidFill>
              <a:sysClr val="window" lastClr="FFFFFF">
                <a:alpha val="7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099436" y="5135445"/>
              <a:ext cx="431546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b="1" spc="600" dirty="0">
                  <a:solidFill>
                    <a:srgbClr val="B9000B"/>
                  </a:solidFill>
                  <a:latin typeface="微软雅黑" panose="020B0503020204020204" charset="-122"/>
                  <a:ea typeface="微软雅黑" panose="020B0503020204020204" charset="-122"/>
                </a:rPr>
                <a:t>06 </a:t>
              </a:r>
              <a:r>
                <a:rPr lang="zh-CN" altLang="en-US" sz="2800" b="1" spc="6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假期如何度过</a:t>
              </a:r>
              <a:r>
                <a:rPr lang="en-US" altLang="zh-CN" sz="2800" b="1" spc="600" dirty="0">
                  <a:solidFill>
                    <a:srgbClr val="B9000B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zh-CN" altLang="en-US" sz="2800" b="1" spc="600" dirty="0">
                <a:solidFill>
                  <a:srgbClr val="B9000B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209426" y="1398905"/>
            <a:ext cx="6055472" cy="4172397"/>
            <a:chOff x="753564" y="1502157"/>
            <a:chExt cx="2665032" cy="3129298"/>
          </a:xfrm>
        </p:grpSpPr>
        <p:sp>
          <p:nvSpPr>
            <p:cNvPr id="8" name="TextBox 73"/>
            <p:cNvSpPr txBox="1"/>
            <p:nvPr/>
          </p:nvSpPr>
          <p:spPr>
            <a:xfrm>
              <a:off x="753564" y="2071135"/>
              <a:ext cx="2665032" cy="2560320"/>
            </a:xfrm>
            <a:prstGeom prst="rect">
              <a:avLst/>
            </a:prstGeom>
            <a:noFill/>
            <a:ln w="38100">
              <a:solidFill>
                <a:srgbClr val="047DD8"/>
              </a:solidFill>
            </a:ln>
          </p:spPr>
          <p:txBody>
            <a:bodyPr wrap="square" lIns="91435" tIns="45717" rIns="91435" bIns="45717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在假期间，要教育学生不跟陌生人外出游玩，不吃陌生人给的食物，不让陌生人随便进入家门；不得进入网吧、游戏厅、台球厅、营业性娱乐场所等；不得单独外出，要告知家长行踪，不得单独在外留宿；不得参与赌博、封建迷信活动，不结交不良青少年。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72"/>
            <p:cNvSpPr txBox="1"/>
            <p:nvPr/>
          </p:nvSpPr>
          <p:spPr>
            <a:xfrm>
              <a:off x="973658" y="1502157"/>
              <a:ext cx="2231467" cy="532924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2400" b="1">
                  <a:solidFill>
                    <a:schemeClr val="accent1"/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047DD8"/>
                  </a:solidFill>
                  <a:sym typeface="+mn-lt"/>
                </a:rPr>
                <a:t>活动安全</a:t>
              </a:r>
              <a:endParaRPr lang="zh-CN" altLang="en-US" sz="2800" dirty="0">
                <a:solidFill>
                  <a:srgbClr val="047DD8"/>
                </a:solidFill>
                <a:sym typeface="+mn-lt"/>
              </a:endParaRPr>
            </a:p>
          </p:txBody>
        </p:sp>
      </p:grpSp>
      <p:sp>
        <p:nvSpPr>
          <p:cNvPr id="6" name="Rectangle 71"/>
          <p:cNvSpPr/>
          <p:nvPr/>
        </p:nvSpPr>
        <p:spPr>
          <a:xfrm>
            <a:off x="5221842" y="1513772"/>
            <a:ext cx="487856" cy="488293"/>
          </a:xfrm>
          <a:prstGeom prst="rect">
            <a:avLst/>
          </a:prstGeom>
          <a:solidFill>
            <a:srgbClr val="047DD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35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162"/>
          <p:cNvSpPr/>
          <p:nvPr/>
        </p:nvSpPr>
        <p:spPr bwMode="auto">
          <a:xfrm>
            <a:off x="5332851" y="1675657"/>
            <a:ext cx="265839" cy="164523"/>
          </a:xfrm>
          <a:custGeom>
            <a:avLst/>
            <a:gdLst/>
            <a:ahLst/>
            <a:cxnLst>
              <a:cxn ang="0">
                <a:pos x="248" y="193"/>
              </a:cxn>
              <a:cxn ang="0">
                <a:pos x="248" y="193"/>
              </a:cxn>
              <a:cxn ang="0">
                <a:pos x="72" y="193"/>
              </a:cxn>
              <a:cxn ang="0">
                <a:pos x="72" y="193"/>
              </a:cxn>
              <a:cxn ang="0">
                <a:pos x="0" y="116"/>
              </a:cxn>
              <a:cxn ang="0">
                <a:pos x="78" y="39"/>
              </a:cxn>
              <a:cxn ang="0">
                <a:pos x="96" y="41"/>
              </a:cxn>
              <a:cxn ang="0">
                <a:pos x="164" y="0"/>
              </a:cxn>
              <a:cxn ang="0">
                <a:pos x="241" y="66"/>
              </a:cxn>
              <a:cxn ang="0">
                <a:pos x="247" y="66"/>
              </a:cxn>
              <a:cxn ang="0">
                <a:pos x="311" y="129"/>
              </a:cxn>
              <a:cxn ang="0">
                <a:pos x="248" y="193"/>
              </a:cxn>
            </a:cxnLst>
            <a:rect l="0" t="0" r="r" b="b"/>
            <a:pathLst>
              <a:path w="311" h="193">
                <a:moveTo>
                  <a:pt x="248" y="193"/>
                </a:moveTo>
                <a:cubicBezTo>
                  <a:pt x="248" y="193"/>
                  <a:pt x="248" y="193"/>
                  <a:pt x="24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32" y="190"/>
                  <a:pt x="0" y="156"/>
                  <a:pt x="0" y="116"/>
                </a:cubicBezTo>
                <a:cubicBezTo>
                  <a:pt x="0" y="73"/>
                  <a:pt x="35" y="39"/>
                  <a:pt x="78" y="39"/>
                </a:cubicBezTo>
                <a:cubicBezTo>
                  <a:pt x="84" y="39"/>
                  <a:pt x="90" y="40"/>
                  <a:pt x="96" y="41"/>
                </a:cubicBezTo>
                <a:cubicBezTo>
                  <a:pt x="109" y="17"/>
                  <a:pt x="135" y="0"/>
                  <a:pt x="164" y="0"/>
                </a:cubicBezTo>
                <a:cubicBezTo>
                  <a:pt x="203" y="0"/>
                  <a:pt x="236" y="29"/>
                  <a:pt x="241" y="66"/>
                </a:cubicBezTo>
                <a:cubicBezTo>
                  <a:pt x="243" y="66"/>
                  <a:pt x="245" y="66"/>
                  <a:pt x="247" y="66"/>
                </a:cubicBezTo>
                <a:cubicBezTo>
                  <a:pt x="282" y="66"/>
                  <a:pt x="311" y="94"/>
                  <a:pt x="311" y="129"/>
                </a:cubicBezTo>
                <a:cubicBezTo>
                  <a:pt x="311" y="164"/>
                  <a:pt x="283" y="192"/>
                  <a:pt x="248" y="19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45727" tIns="22863" rIns="45727" bIns="22863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35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52307" y="1285561"/>
            <a:ext cx="985391" cy="945194"/>
            <a:chOff x="4117407" y="2990850"/>
            <a:chExt cx="1370351" cy="1314450"/>
          </a:xfrm>
        </p:grpSpPr>
        <p:grpSp>
          <p:nvGrpSpPr>
            <p:cNvPr id="16" name="组合 15"/>
            <p:cNvGrpSpPr/>
            <p:nvPr/>
          </p:nvGrpSpPr>
          <p:grpSpPr>
            <a:xfrm>
              <a:off x="4117407" y="2990850"/>
              <a:ext cx="1370351" cy="1314450"/>
              <a:chOff x="5387407" y="3282950"/>
              <a:chExt cx="1648393" cy="171450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09476" y="3393225"/>
                <a:ext cx="1436915" cy="1480458"/>
              </a:xfrm>
              <a:prstGeom prst="ellipse">
                <a:avLst/>
              </a:prstGeom>
              <a:solidFill>
                <a:srgbClr val="047D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7407" y="3282950"/>
                <a:ext cx="1648393" cy="1714500"/>
              </a:xfrm>
              <a:prstGeom prst="rect">
                <a:avLst/>
              </a:prstGeom>
            </p:spPr>
          </p:pic>
        </p:grpSp>
        <p:sp>
          <p:nvSpPr>
            <p:cNvPr id="3" name="圆角矩形 43"/>
            <p:cNvSpPr/>
            <p:nvPr/>
          </p:nvSpPr>
          <p:spPr>
            <a:xfrm>
              <a:off x="4356174" y="3290373"/>
              <a:ext cx="914326" cy="7352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" panose="020F0502020204030204"/>
                  <a:cs typeface="+mn-ea"/>
                  <a:sym typeface="+mn-lt"/>
                </a:rPr>
                <a:t>4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" panose="020F0502020204030204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4" name="矩形 3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7957" y="2029809"/>
            <a:ext cx="3936651" cy="393665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209426" y="1447800"/>
            <a:ext cx="6055472" cy="2184848"/>
            <a:chOff x="753564" y="1538828"/>
            <a:chExt cx="2665032" cy="1638636"/>
          </a:xfrm>
        </p:grpSpPr>
        <p:sp>
          <p:nvSpPr>
            <p:cNvPr id="8" name="TextBox 73"/>
            <p:cNvSpPr txBox="1"/>
            <p:nvPr/>
          </p:nvSpPr>
          <p:spPr>
            <a:xfrm>
              <a:off x="753564" y="2071135"/>
              <a:ext cx="2665032" cy="1106329"/>
            </a:xfrm>
            <a:prstGeom prst="rect">
              <a:avLst/>
            </a:prstGeom>
            <a:noFill/>
            <a:ln w="38100">
              <a:solidFill>
                <a:srgbClr val="047DD8"/>
              </a:solidFill>
            </a:ln>
          </p:spPr>
          <p:txBody>
            <a:bodyPr wrap="square" lIns="91435" tIns="45717" rIns="91435" bIns="45717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不暴饮暴食，不食用来历不明的食物，不吃过期、腐烂的食物，不买无证摊点出售的食品，防止食物中毒。教育学生养成良好的饮食卫生习惯。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72"/>
            <p:cNvSpPr txBox="1"/>
            <p:nvPr/>
          </p:nvSpPr>
          <p:spPr>
            <a:xfrm>
              <a:off x="988749" y="1538828"/>
              <a:ext cx="2231467" cy="463868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2400" b="1">
                  <a:solidFill>
                    <a:schemeClr val="accent1"/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dirty="0">
                  <a:solidFill>
                    <a:srgbClr val="047DD8"/>
                  </a:solidFill>
                  <a:sym typeface="+mn-lt"/>
                </a:rPr>
                <a:t>饮食安全教育</a:t>
              </a:r>
              <a:endParaRPr lang="zh-CN" altLang="en-US" dirty="0">
                <a:solidFill>
                  <a:srgbClr val="047DD8"/>
                </a:solidFill>
                <a:sym typeface="+mn-lt"/>
              </a:endParaRPr>
            </a:p>
          </p:txBody>
        </p:sp>
      </p:grpSp>
      <p:sp>
        <p:nvSpPr>
          <p:cNvPr id="6" name="Rectangle 71"/>
          <p:cNvSpPr/>
          <p:nvPr/>
        </p:nvSpPr>
        <p:spPr>
          <a:xfrm>
            <a:off x="5221842" y="1513772"/>
            <a:ext cx="487856" cy="488293"/>
          </a:xfrm>
          <a:prstGeom prst="rect">
            <a:avLst/>
          </a:prstGeom>
          <a:solidFill>
            <a:srgbClr val="047DD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35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162"/>
          <p:cNvSpPr/>
          <p:nvPr/>
        </p:nvSpPr>
        <p:spPr bwMode="auto">
          <a:xfrm>
            <a:off x="5332851" y="1675657"/>
            <a:ext cx="265839" cy="164523"/>
          </a:xfrm>
          <a:custGeom>
            <a:avLst/>
            <a:gdLst/>
            <a:ahLst/>
            <a:cxnLst>
              <a:cxn ang="0">
                <a:pos x="248" y="193"/>
              </a:cxn>
              <a:cxn ang="0">
                <a:pos x="248" y="193"/>
              </a:cxn>
              <a:cxn ang="0">
                <a:pos x="72" y="193"/>
              </a:cxn>
              <a:cxn ang="0">
                <a:pos x="72" y="193"/>
              </a:cxn>
              <a:cxn ang="0">
                <a:pos x="0" y="116"/>
              </a:cxn>
              <a:cxn ang="0">
                <a:pos x="78" y="39"/>
              </a:cxn>
              <a:cxn ang="0">
                <a:pos x="96" y="41"/>
              </a:cxn>
              <a:cxn ang="0">
                <a:pos x="164" y="0"/>
              </a:cxn>
              <a:cxn ang="0">
                <a:pos x="241" y="66"/>
              </a:cxn>
              <a:cxn ang="0">
                <a:pos x="247" y="66"/>
              </a:cxn>
              <a:cxn ang="0">
                <a:pos x="311" y="129"/>
              </a:cxn>
              <a:cxn ang="0">
                <a:pos x="248" y="193"/>
              </a:cxn>
            </a:cxnLst>
            <a:rect l="0" t="0" r="r" b="b"/>
            <a:pathLst>
              <a:path w="311" h="193">
                <a:moveTo>
                  <a:pt x="248" y="193"/>
                </a:moveTo>
                <a:cubicBezTo>
                  <a:pt x="248" y="193"/>
                  <a:pt x="248" y="193"/>
                  <a:pt x="24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32" y="190"/>
                  <a:pt x="0" y="156"/>
                  <a:pt x="0" y="116"/>
                </a:cubicBezTo>
                <a:cubicBezTo>
                  <a:pt x="0" y="73"/>
                  <a:pt x="35" y="39"/>
                  <a:pt x="78" y="39"/>
                </a:cubicBezTo>
                <a:cubicBezTo>
                  <a:pt x="84" y="39"/>
                  <a:pt x="90" y="40"/>
                  <a:pt x="96" y="41"/>
                </a:cubicBezTo>
                <a:cubicBezTo>
                  <a:pt x="109" y="17"/>
                  <a:pt x="135" y="0"/>
                  <a:pt x="164" y="0"/>
                </a:cubicBezTo>
                <a:cubicBezTo>
                  <a:pt x="203" y="0"/>
                  <a:pt x="236" y="29"/>
                  <a:pt x="241" y="66"/>
                </a:cubicBezTo>
                <a:cubicBezTo>
                  <a:pt x="243" y="66"/>
                  <a:pt x="245" y="66"/>
                  <a:pt x="247" y="66"/>
                </a:cubicBezTo>
                <a:cubicBezTo>
                  <a:pt x="282" y="66"/>
                  <a:pt x="311" y="94"/>
                  <a:pt x="311" y="129"/>
                </a:cubicBezTo>
                <a:cubicBezTo>
                  <a:pt x="311" y="164"/>
                  <a:pt x="283" y="192"/>
                  <a:pt x="248" y="19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45727" tIns="22863" rIns="45727" bIns="22863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35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52307" y="1285561"/>
            <a:ext cx="985391" cy="945194"/>
            <a:chOff x="4117407" y="2990850"/>
            <a:chExt cx="1370351" cy="1314450"/>
          </a:xfrm>
        </p:grpSpPr>
        <p:grpSp>
          <p:nvGrpSpPr>
            <p:cNvPr id="16" name="组合 15"/>
            <p:cNvGrpSpPr/>
            <p:nvPr/>
          </p:nvGrpSpPr>
          <p:grpSpPr>
            <a:xfrm>
              <a:off x="4117407" y="2990850"/>
              <a:ext cx="1370351" cy="1314450"/>
              <a:chOff x="5387407" y="3282950"/>
              <a:chExt cx="1648393" cy="171450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09476" y="3393225"/>
                <a:ext cx="1436915" cy="1480458"/>
              </a:xfrm>
              <a:prstGeom prst="ellipse">
                <a:avLst/>
              </a:prstGeom>
              <a:solidFill>
                <a:srgbClr val="047D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7407" y="3282950"/>
                <a:ext cx="1648393" cy="1714500"/>
              </a:xfrm>
              <a:prstGeom prst="rect">
                <a:avLst/>
              </a:prstGeom>
            </p:spPr>
          </p:pic>
        </p:grpSp>
        <p:sp>
          <p:nvSpPr>
            <p:cNvPr id="3" name="圆角矩形 43"/>
            <p:cNvSpPr/>
            <p:nvPr/>
          </p:nvSpPr>
          <p:spPr>
            <a:xfrm>
              <a:off x="4356174" y="3290373"/>
              <a:ext cx="914326" cy="7352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" panose="020F0502020204030204"/>
                  <a:cs typeface="+mn-ea"/>
                  <a:sym typeface="+mn-lt"/>
                </a:rPr>
                <a:t>5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" panose="020F0502020204030204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4" name="矩形 3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55" y="2788920"/>
            <a:ext cx="4400791" cy="27813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209426" y="1447800"/>
            <a:ext cx="6055472" cy="2646493"/>
            <a:chOff x="753564" y="1538828"/>
            <a:chExt cx="2665032" cy="1984870"/>
          </a:xfrm>
        </p:grpSpPr>
        <p:sp>
          <p:nvSpPr>
            <p:cNvPr id="8" name="TextBox 73"/>
            <p:cNvSpPr txBox="1"/>
            <p:nvPr/>
          </p:nvSpPr>
          <p:spPr>
            <a:xfrm>
              <a:off x="753564" y="2071135"/>
              <a:ext cx="2665032" cy="1452563"/>
            </a:xfrm>
            <a:prstGeom prst="rect">
              <a:avLst/>
            </a:prstGeom>
            <a:noFill/>
            <a:ln w="38100">
              <a:solidFill>
                <a:srgbClr val="047DD8"/>
              </a:solidFill>
            </a:ln>
          </p:spPr>
          <p:txBody>
            <a:bodyPr wrap="square" lIns="91435" tIns="45717" rIns="91435" bIns="45717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参与适量的体育锻炼，增强体质，提升抵御传染性疾病的能力；做好居家卫生和个人卫生，做到勤清扫、勤通风；养成良好的个人卫生习惯，做到饭前便后要洗手、勤洗澡、勤剪指甲、勤换衣物。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72"/>
            <p:cNvSpPr txBox="1"/>
            <p:nvPr/>
          </p:nvSpPr>
          <p:spPr>
            <a:xfrm>
              <a:off x="973503" y="1538828"/>
              <a:ext cx="2246902" cy="463868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2400" b="1">
                  <a:solidFill>
                    <a:schemeClr val="accent1"/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dirty="0">
                  <a:solidFill>
                    <a:srgbClr val="047DD8"/>
                  </a:solidFill>
                  <a:sym typeface="+mn-lt"/>
                </a:rPr>
                <a:t>注意传染病的防控</a:t>
              </a:r>
              <a:endParaRPr lang="zh-CN" altLang="en-US" dirty="0">
                <a:solidFill>
                  <a:srgbClr val="047DD8"/>
                </a:solidFill>
                <a:sym typeface="+mn-lt"/>
              </a:endParaRPr>
            </a:p>
          </p:txBody>
        </p:sp>
      </p:grpSp>
      <p:sp>
        <p:nvSpPr>
          <p:cNvPr id="6" name="Rectangle 71"/>
          <p:cNvSpPr/>
          <p:nvPr/>
        </p:nvSpPr>
        <p:spPr>
          <a:xfrm>
            <a:off x="5221842" y="1513772"/>
            <a:ext cx="487856" cy="488293"/>
          </a:xfrm>
          <a:prstGeom prst="rect">
            <a:avLst/>
          </a:prstGeom>
          <a:solidFill>
            <a:srgbClr val="047DD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35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162"/>
          <p:cNvSpPr/>
          <p:nvPr/>
        </p:nvSpPr>
        <p:spPr bwMode="auto">
          <a:xfrm>
            <a:off x="5332851" y="1675657"/>
            <a:ext cx="265839" cy="164523"/>
          </a:xfrm>
          <a:custGeom>
            <a:avLst/>
            <a:gdLst/>
            <a:ahLst/>
            <a:cxnLst>
              <a:cxn ang="0">
                <a:pos x="248" y="193"/>
              </a:cxn>
              <a:cxn ang="0">
                <a:pos x="248" y="193"/>
              </a:cxn>
              <a:cxn ang="0">
                <a:pos x="72" y="193"/>
              </a:cxn>
              <a:cxn ang="0">
                <a:pos x="72" y="193"/>
              </a:cxn>
              <a:cxn ang="0">
                <a:pos x="0" y="116"/>
              </a:cxn>
              <a:cxn ang="0">
                <a:pos x="78" y="39"/>
              </a:cxn>
              <a:cxn ang="0">
                <a:pos x="96" y="41"/>
              </a:cxn>
              <a:cxn ang="0">
                <a:pos x="164" y="0"/>
              </a:cxn>
              <a:cxn ang="0">
                <a:pos x="241" y="66"/>
              </a:cxn>
              <a:cxn ang="0">
                <a:pos x="247" y="66"/>
              </a:cxn>
              <a:cxn ang="0">
                <a:pos x="311" y="129"/>
              </a:cxn>
              <a:cxn ang="0">
                <a:pos x="248" y="193"/>
              </a:cxn>
            </a:cxnLst>
            <a:rect l="0" t="0" r="r" b="b"/>
            <a:pathLst>
              <a:path w="311" h="193">
                <a:moveTo>
                  <a:pt x="248" y="193"/>
                </a:moveTo>
                <a:cubicBezTo>
                  <a:pt x="248" y="193"/>
                  <a:pt x="248" y="193"/>
                  <a:pt x="24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32" y="190"/>
                  <a:pt x="0" y="156"/>
                  <a:pt x="0" y="116"/>
                </a:cubicBezTo>
                <a:cubicBezTo>
                  <a:pt x="0" y="73"/>
                  <a:pt x="35" y="39"/>
                  <a:pt x="78" y="39"/>
                </a:cubicBezTo>
                <a:cubicBezTo>
                  <a:pt x="84" y="39"/>
                  <a:pt x="90" y="40"/>
                  <a:pt x="96" y="41"/>
                </a:cubicBezTo>
                <a:cubicBezTo>
                  <a:pt x="109" y="17"/>
                  <a:pt x="135" y="0"/>
                  <a:pt x="164" y="0"/>
                </a:cubicBezTo>
                <a:cubicBezTo>
                  <a:pt x="203" y="0"/>
                  <a:pt x="236" y="29"/>
                  <a:pt x="241" y="66"/>
                </a:cubicBezTo>
                <a:cubicBezTo>
                  <a:pt x="243" y="66"/>
                  <a:pt x="245" y="66"/>
                  <a:pt x="247" y="66"/>
                </a:cubicBezTo>
                <a:cubicBezTo>
                  <a:pt x="282" y="66"/>
                  <a:pt x="311" y="94"/>
                  <a:pt x="311" y="129"/>
                </a:cubicBezTo>
                <a:cubicBezTo>
                  <a:pt x="311" y="164"/>
                  <a:pt x="283" y="192"/>
                  <a:pt x="248" y="19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45727" tIns="22863" rIns="45727" bIns="22863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35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52307" y="1285561"/>
            <a:ext cx="985391" cy="945194"/>
            <a:chOff x="4117407" y="2990850"/>
            <a:chExt cx="1370351" cy="1314450"/>
          </a:xfrm>
        </p:grpSpPr>
        <p:grpSp>
          <p:nvGrpSpPr>
            <p:cNvPr id="16" name="组合 15"/>
            <p:cNvGrpSpPr/>
            <p:nvPr/>
          </p:nvGrpSpPr>
          <p:grpSpPr>
            <a:xfrm>
              <a:off x="4117407" y="2990850"/>
              <a:ext cx="1370351" cy="1314450"/>
              <a:chOff x="5387407" y="3282950"/>
              <a:chExt cx="1648393" cy="171450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09476" y="3393225"/>
                <a:ext cx="1436915" cy="1480458"/>
              </a:xfrm>
              <a:prstGeom prst="ellipse">
                <a:avLst/>
              </a:prstGeom>
              <a:solidFill>
                <a:srgbClr val="047D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7407" y="3282950"/>
                <a:ext cx="1648393" cy="1714500"/>
              </a:xfrm>
              <a:prstGeom prst="rect">
                <a:avLst/>
              </a:prstGeom>
            </p:spPr>
          </p:pic>
        </p:grpSp>
        <p:sp>
          <p:nvSpPr>
            <p:cNvPr id="3" name="圆角矩形 43"/>
            <p:cNvSpPr/>
            <p:nvPr/>
          </p:nvSpPr>
          <p:spPr>
            <a:xfrm>
              <a:off x="4356174" y="3290373"/>
              <a:ext cx="914326" cy="7352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" panose="020F0502020204030204"/>
                  <a:cs typeface="+mn-ea"/>
                  <a:sym typeface="+mn-lt"/>
                </a:rPr>
                <a:t>6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" panose="020F0502020204030204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4" name="矩形 3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15" y="2844800"/>
            <a:ext cx="4460240" cy="303276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209426" y="1447800"/>
            <a:ext cx="6055472" cy="2646493"/>
            <a:chOff x="753564" y="1538828"/>
            <a:chExt cx="2665032" cy="1984870"/>
          </a:xfrm>
        </p:grpSpPr>
        <p:sp>
          <p:nvSpPr>
            <p:cNvPr id="8" name="TextBox 73"/>
            <p:cNvSpPr txBox="1"/>
            <p:nvPr/>
          </p:nvSpPr>
          <p:spPr>
            <a:xfrm>
              <a:off x="753564" y="2071135"/>
              <a:ext cx="2665032" cy="1452563"/>
            </a:xfrm>
            <a:prstGeom prst="rect">
              <a:avLst/>
            </a:prstGeom>
            <a:noFill/>
            <a:ln w="38100">
              <a:solidFill>
                <a:srgbClr val="047DD8"/>
              </a:solidFill>
            </a:ln>
          </p:spPr>
          <p:txBody>
            <a:bodyPr wrap="square" lIns="91435" tIns="45717" rIns="91435" bIns="45717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谨防网络诈骗，不与网上陌生人聊天，不单独与网上认识的人会面，不轻信网络中奖、购物等“网络陷阱”，不浏览不合法、不健康的网站。控制上网时间，不要沉迷于网络游戏，自觉抵制网络色情和暴力危害。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72"/>
            <p:cNvSpPr txBox="1"/>
            <p:nvPr/>
          </p:nvSpPr>
          <p:spPr>
            <a:xfrm>
              <a:off x="988749" y="1538828"/>
              <a:ext cx="2231467" cy="422350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2400" b="1">
                  <a:solidFill>
                    <a:schemeClr val="accent1"/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dirty="0">
                  <a:solidFill>
                    <a:srgbClr val="047DD8"/>
                  </a:solidFill>
                  <a:sym typeface="+mn-lt"/>
                </a:rPr>
                <a:t>手机、网络安全</a:t>
              </a:r>
              <a:endParaRPr lang="zh-CN" altLang="en-US" dirty="0">
                <a:solidFill>
                  <a:srgbClr val="047DD8"/>
                </a:solidFill>
                <a:sym typeface="+mn-lt"/>
              </a:endParaRPr>
            </a:p>
          </p:txBody>
        </p:sp>
      </p:grpSp>
      <p:sp>
        <p:nvSpPr>
          <p:cNvPr id="6" name="Rectangle 71"/>
          <p:cNvSpPr/>
          <p:nvPr/>
        </p:nvSpPr>
        <p:spPr>
          <a:xfrm>
            <a:off x="5221842" y="1513772"/>
            <a:ext cx="487856" cy="488293"/>
          </a:xfrm>
          <a:prstGeom prst="rect">
            <a:avLst/>
          </a:prstGeom>
          <a:solidFill>
            <a:srgbClr val="047DD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35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162"/>
          <p:cNvSpPr/>
          <p:nvPr/>
        </p:nvSpPr>
        <p:spPr bwMode="auto">
          <a:xfrm>
            <a:off x="5332851" y="1675657"/>
            <a:ext cx="265839" cy="164523"/>
          </a:xfrm>
          <a:custGeom>
            <a:avLst/>
            <a:gdLst/>
            <a:ahLst/>
            <a:cxnLst>
              <a:cxn ang="0">
                <a:pos x="248" y="193"/>
              </a:cxn>
              <a:cxn ang="0">
                <a:pos x="248" y="193"/>
              </a:cxn>
              <a:cxn ang="0">
                <a:pos x="72" y="193"/>
              </a:cxn>
              <a:cxn ang="0">
                <a:pos x="72" y="193"/>
              </a:cxn>
              <a:cxn ang="0">
                <a:pos x="0" y="116"/>
              </a:cxn>
              <a:cxn ang="0">
                <a:pos x="78" y="39"/>
              </a:cxn>
              <a:cxn ang="0">
                <a:pos x="96" y="41"/>
              </a:cxn>
              <a:cxn ang="0">
                <a:pos x="164" y="0"/>
              </a:cxn>
              <a:cxn ang="0">
                <a:pos x="241" y="66"/>
              </a:cxn>
              <a:cxn ang="0">
                <a:pos x="247" y="66"/>
              </a:cxn>
              <a:cxn ang="0">
                <a:pos x="311" y="129"/>
              </a:cxn>
              <a:cxn ang="0">
                <a:pos x="248" y="193"/>
              </a:cxn>
            </a:cxnLst>
            <a:rect l="0" t="0" r="r" b="b"/>
            <a:pathLst>
              <a:path w="311" h="193">
                <a:moveTo>
                  <a:pt x="248" y="193"/>
                </a:moveTo>
                <a:cubicBezTo>
                  <a:pt x="248" y="193"/>
                  <a:pt x="248" y="193"/>
                  <a:pt x="24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32" y="190"/>
                  <a:pt x="0" y="156"/>
                  <a:pt x="0" y="116"/>
                </a:cubicBezTo>
                <a:cubicBezTo>
                  <a:pt x="0" y="73"/>
                  <a:pt x="35" y="39"/>
                  <a:pt x="78" y="39"/>
                </a:cubicBezTo>
                <a:cubicBezTo>
                  <a:pt x="84" y="39"/>
                  <a:pt x="90" y="40"/>
                  <a:pt x="96" y="41"/>
                </a:cubicBezTo>
                <a:cubicBezTo>
                  <a:pt x="109" y="17"/>
                  <a:pt x="135" y="0"/>
                  <a:pt x="164" y="0"/>
                </a:cubicBezTo>
                <a:cubicBezTo>
                  <a:pt x="203" y="0"/>
                  <a:pt x="236" y="29"/>
                  <a:pt x="241" y="66"/>
                </a:cubicBezTo>
                <a:cubicBezTo>
                  <a:pt x="243" y="66"/>
                  <a:pt x="245" y="66"/>
                  <a:pt x="247" y="66"/>
                </a:cubicBezTo>
                <a:cubicBezTo>
                  <a:pt x="282" y="66"/>
                  <a:pt x="311" y="94"/>
                  <a:pt x="311" y="129"/>
                </a:cubicBezTo>
                <a:cubicBezTo>
                  <a:pt x="311" y="164"/>
                  <a:pt x="283" y="192"/>
                  <a:pt x="248" y="19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45727" tIns="22863" rIns="45727" bIns="22863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35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52307" y="1285561"/>
            <a:ext cx="985391" cy="945194"/>
            <a:chOff x="4117407" y="2990850"/>
            <a:chExt cx="1370351" cy="1314450"/>
          </a:xfrm>
        </p:grpSpPr>
        <p:grpSp>
          <p:nvGrpSpPr>
            <p:cNvPr id="16" name="组合 15"/>
            <p:cNvGrpSpPr/>
            <p:nvPr/>
          </p:nvGrpSpPr>
          <p:grpSpPr>
            <a:xfrm>
              <a:off x="4117407" y="2990850"/>
              <a:ext cx="1370351" cy="1314450"/>
              <a:chOff x="5387407" y="3282950"/>
              <a:chExt cx="1648393" cy="171450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09476" y="3393225"/>
                <a:ext cx="1436915" cy="1480458"/>
              </a:xfrm>
              <a:prstGeom prst="ellipse">
                <a:avLst/>
              </a:prstGeom>
              <a:solidFill>
                <a:srgbClr val="047D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7407" y="3282950"/>
                <a:ext cx="1648393" cy="1714500"/>
              </a:xfrm>
              <a:prstGeom prst="rect">
                <a:avLst/>
              </a:prstGeom>
            </p:spPr>
          </p:pic>
        </p:grpSp>
        <p:sp>
          <p:nvSpPr>
            <p:cNvPr id="3" name="圆角矩形 43"/>
            <p:cNvSpPr/>
            <p:nvPr/>
          </p:nvSpPr>
          <p:spPr>
            <a:xfrm>
              <a:off x="4356174" y="3290373"/>
              <a:ext cx="914326" cy="7352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" panose="020F0502020204030204"/>
                  <a:cs typeface="+mn-ea"/>
                  <a:sym typeface="+mn-lt"/>
                </a:rPr>
                <a:t>7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" panose="020F0502020204030204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4" name="矩形 3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  <p:pic>
        <p:nvPicPr>
          <p:cNvPr id="12" name="图片 11" descr="src=http___p2.ssl.cdn.btime.com_t01dc7f4592f459272a.jpg_size=1000x560&amp;refer=http___p2.ssl.cdn.btime[2]"/>
          <p:cNvPicPr>
            <a:picLocks noChangeAspect="1"/>
          </p:cNvPicPr>
          <p:nvPr/>
        </p:nvPicPr>
        <p:blipFill>
          <a:blip r:embed="rId3">
            <a:clrChange>
              <a:clrFrom>
                <a:srgbClr val="9E9FA1">
                  <a:alpha val="100000"/>
                </a:srgbClr>
              </a:clrFrom>
              <a:clrTo>
                <a:srgbClr val="9E9FA1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210" y="3265170"/>
            <a:ext cx="4799330" cy="268795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445385" y="2474423"/>
            <a:ext cx="6347460" cy="7683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 defTabSz="457200"/>
            <a:r>
              <a:rPr lang="en-US" altLang="zh-CN" sz="4400" b="1" spc="600" dirty="0">
                <a:solidFill>
                  <a:srgbClr val="B9000B"/>
                </a:solidFill>
                <a:latin typeface="微软雅黑" panose="020B0503020204020204" charset="-122"/>
                <a:ea typeface="微软雅黑" panose="020B0503020204020204" charset="-122"/>
              </a:rPr>
              <a:t>03 </a:t>
            </a:r>
            <a:r>
              <a:rPr lang="zh-CN" altLang="en-US" sz="4400" b="1" spc="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行为习惯养成教育</a:t>
            </a:r>
            <a:endParaRPr lang="zh-CN" altLang="en-US" sz="4400" spc="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9" name="矩形 8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69060" y="1428750"/>
            <a:ext cx="5360670" cy="3999865"/>
            <a:chOff x="563245" y="2133502"/>
            <a:chExt cx="5584107" cy="5744921"/>
          </a:xfrm>
        </p:grpSpPr>
        <p:sp>
          <p:nvSpPr>
            <p:cNvPr id="4" name="矩形 3"/>
            <p:cNvSpPr/>
            <p:nvPr/>
          </p:nvSpPr>
          <p:spPr>
            <a:xfrm>
              <a:off x="563245" y="2488705"/>
              <a:ext cx="5584107" cy="5389718"/>
            </a:xfrm>
            <a:prstGeom prst="rect">
              <a:avLst/>
            </a:prstGeom>
            <a:noFill/>
            <a:ln w="38100">
              <a:solidFill>
                <a:srgbClr val="047D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98045" y="2972999"/>
              <a:ext cx="4513863" cy="4904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不吸烟，不饮酒，不赌博，不偷窃，不抢劫，不敲诈勒索，不打架斗殴，不进入网吧、游戏机房等不适宜未成年人的娱乐性场所，在家上网时，自觉抵制不良信息的危害。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16200000">
              <a:off x="2883090" y="522314"/>
              <a:ext cx="634762" cy="3857137"/>
            </a:xfrm>
            <a:prstGeom prst="rect">
              <a:avLst/>
            </a:prstGeom>
            <a:solidFill>
              <a:srgbClr val="047DD8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sz="3200" dirty="0">
                  <a:cs typeface="+mn-ea"/>
                  <a:sym typeface="+mn-lt"/>
                </a:rPr>
                <a:t>行为习惯养成教育 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9" name="矩形 8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" name="文本框 5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  <p:pic>
        <p:nvPicPr>
          <p:cNvPr id="8" name="图片 7" descr="src=http___img.mp.itc.cn_upload_20170604_6b3f8b4ac73d4802af1451452409c352.jpg&amp;refer=http___img.mp.itc[2]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4820" y="1870710"/>
            <a:ext cx="5390515" cy="28314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214370" y="2527763"/>
            <a:ext cx="5077460" cy="7683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 defTabSz="457200"/>
            <a:r>
              <a:rPr lang="en-US" altLang="zh-CN" sz="4400" b="1" spc="600" dirty="0">
                <a:solidFill>
                  <a:srgbClr val="B9000B"/>
                </a:solidFill>
                <a:latin typeface="微软雅黑" panose="020B0503020204020204" charset="-122"/>
                <a:ea typeface="微软雅黑" panose="020B0503020204020204" charset="-122"/>
              </a:rPr>
              <a:t>04 </a:t>
            </a:r>
            <a:r>
              <a:rPr lang="zh-CN" altLang="en-US" sz="4400" b="1" spc="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心理健康教育</a:t>
            </a:r>
            <a:endParaRPr lang="zh-CN" altLang="en-US" sz="4400" spc="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9" name="矩形 8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312920" y="1224280"/>
            <a:ext cx="332549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" panose="020B0500000000000000" pitchFamily="34" charset="-122"/>
              </a:rPr>
              <a:t>心理自助与疏导</a:t>
            </a:r>
            <a:endParaRPr lang="zh-CN" altLang="en-US" sz="3200" dirty="0">
              <a:solidFill>
                <a:schemeClr val="accent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62655" y="1988820"/>
            <a:ext cx="622173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sym typeface="+mn-ea"/>
              </a:rPr>
              <a:t>1.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sym typeface="+mn-ea"/>
              </a:rPr>
              <a:t>正确认识自己的心境反应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sym typeface="+mn-ea"/>
              </a:rPr>
              <a:t>2.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sym typeface="+mn-ea"/>
              </a:rPr>
              <a:t>恰当心态对待消极信息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sym typeface="+mn-ea"/>
              </a:rPr>
              <a:t>3.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sym typeface="+mn-ea"/>
              </a:rPr>
              <a:t>积极和他人展开沟通</a:t>
            </a:r>
            <a:endParaRPr lang="en-US" altLang="zh-CN" sz="32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sym typeface="+mn-ea"/>
              </a:rPr>
              <a:t>4.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sym typeface="+mn-ea"/>
              </a:rPr>
              <a:t>维持稳定健康的生活方式</a:t>
            </a:r>
            <a:endParaRPr lang="en-US" altLang="zh-CN" sz="32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en-US" altLang="zh-CN" sz="32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193290" y="2421718"/>
            <a:ext cx="6347460" cy="7683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 defTabSz="457200"/>
            <a:r>
              <a:rPr lang="en-US" altLang="zh-CN" sz="4400" b="1" spc="600" dirty="0">
                <a:solidFill>
                  <a:srgbClr val="B9000B"/>
                </a:solidFill>
                <a:latin typeface="微软雅黑" panose="020B0503020204020204" charset="-122"/>
                <a:ea typeface="微软雅黑" panose="020B0503020204020204" charset="-122"/>
              </a:rPr>
              <a:t>05 </a:t>
            </a:r>
            <a:r>
              <a:rPr lang="zh-CN" altLang="en-US" sz="4400" b="1" spc="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其他方面安全教育</a:t>
            </a:r>
            <a:endParaRPr lang="zh-CN" altLang="en-US" sz="4400" spc="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9" name="矩形 8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69060" y="1428750"/>
            <a:ext cx="5496560" cy="4844415"/>
            <a:chOff x="563245" y="2133502"/>
            <a:chExt cx="5725661" cy="6957930"/>
          </a:xfrm>
        </p:grpSpPr>
        <p:sp>
          <p:nvSpPr>
            <p:cNvPr id="4" name="矩形 3"/>
            <p:cNvSpPr/>
            <p:nvPr/>
          </p:nvSpPr>
          <p:spPr>
            <a:xfrm>
              <a:off x="563245" y="2488284"/>
              <a:ext cx="5725661" cy="6603148"/>
            </a:xfrm>
            <a:prstGeom prst="rect">
              <a:avLst/>
            </a:prstGeom>
            <a:noFill/>
            <a:ln w="38100">
              <a:solidFill>
                <a:srgbClr val="047D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8300" y="2972576"/>
              <a:ext cx="5205086" cy="4904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不攀爬电线杆、树、围墙或到建筑工地、破旧房及有危险的场地玩耍、追逐；禁止玩弄易燃、易爆或各种利器等危险品和可能造成伤害事故的玩具；开学后严禁学生携带管制刀具、棍棒器械等进入校园。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16200000">
              <a:off x="2883090" y="522314"/>
              <a:ext cx="634762" cy="3857137"/>
            </a:xfrm>
            <a:prstGeom prst="rect">
              <a:avLst/>
            </a:prstGeom>
            <a:solidFill>
              <a:srgbClr val="047DD8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sz="3200" dirty="0">
                  <a:cs typeface="+mn-ea"/>
                  <a:sym typeface="+mn-lt"/>
                </a:rPr>
                <a:t>其他安全教育 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9" name="矩形 8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" name="文本框 5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  <p:pic>
        <p:nvPicPr>
          <p:cNvPr id="7" name="图片 6" descr="u=1891494910,517311814&amp;fm=26&amp;gp=0[1]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6190" y="1802765"/>
            <a:ext cx="3737610" cy="38354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750820" y="2514428"/>
            <a:ext cx="5077460" cy="7683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 defTabSz="457200"/>
            <a:r>
              <a:rPr lang="en-US" altLang="zh-CN" sz="4400" b="1" spc="600" dirty="0">
                <a:solidFill>
                  <a:srgbClr val="B9000B"/>
                </a:solidFill>
                <a:latin typeface="微软雅黑" panose="020B0503020204020204" charset="-122"/>
                <a:ea typeface="微软雅黑" panose="020B0503020204020204" charset="-122"/>
              </a:rPr>
              <a:t>01 </a:t>
            </a:r>
            <a:r>
              <a:rPr lang="zh-CN" altLang="en-US" sz="4400" b="1" spc="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防疫安全教育</a:t>
            </a:r>
            <a:endParaRPr lang="zh-CN" altLang="en-US" sz="4400" spc="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9" name="矩形 8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71905" y="2417273"/>
            <a:ext cx="7414260" cy="7683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 defTabSz="457200"/>
            <a:r>
              <a:rPr lang="en-US" altLang="zh-CN" sz="4400" b="1" spc="600" dirty="0">
                <a:solidFill>
                  <a:srgbClr val="B9000B"/>
                </a:solidFill>
                <a:latin typeface="微软雅黑" panose="020B0503020204020204" charset="-122"/>
                <a:ea typeface="微软雅黑" panose="020B0503020204020204" charset="-122"/>
              </a:rPr>
              <a:t>06 </a:t>
            </a:r>
            <a:r>
              <a:rPr lang="zh-CN" altLang="en-US" sz="4400" b="1" spc="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如何过一个有意义的假期</a:t>
            </a:r>
            <a:endParaRPr lang="zh-CN" altLang="en-US" sz="4400" spc="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9" name="矩形 8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078291" y="1151695"/>
            <a:ext cx="44165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008CFF"/>
                </a:solidFill>
                <a:latin typeface="微软雅黑" panose="020B0503020204020204" charset="-122"/>
                <a:ea typeface="微软雅黑" panose="020B0503020204020204" charset="-122"/>
              </a:rPr>
              <a:t>如何过一个有意义的假期</a:t>
            </a:r>
            <a:endParaRPr lang="zh-CN" altLang="en-US" sz="3000" b="1" dirty="0">
              <a:solidFill>
                <a:srgbClr val="008C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28165" y="1947545"/>
            <a:ext cx="26250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和家人共享美好时光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80610" y="1970405"/>
            <a:ext cx="285432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buClrTx/>
              <a:buSzTx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去学习自己的兴趣爱好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436610" y="1973580"/>
            <a:ext cx="237744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buClrTx/>
              <a:buSzTx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帮父母干家务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KSO_Shape"/>
          <p:cNvSpPr/>
          <p:nvPr/>
        </p:nvSpPr>
        <p:spPr>
          <a:xfrm>
            <a:off x="1789421" y="2517134"/>
            <a:ext cx="2520655" cy="1521542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KSO_Shape"/>
          <p:cNvSpPr/>
          <p:nvPr/>
        </p:nvSpPr>
        <p:spPr>
          <a:xfrm>
            <a:off x="5094099" y="2517134"/>
            <a:ext cx="2407647" cy="15215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KSO_Shape"/>
          <p:cNvSpPr/>
          <p:nvPr/>
        </p:nvSpPr>
        <p:spPr>
          <a:xfrm>
            <a:off x="8436885" y="2517450"/>
            <a:ext cx="2247295" cy="15215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806262" y="4399011"/>
            <a:ext cx="164775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Tx/>
              <a:buSzTx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多锻炼身体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KSO_Shape"/>
          <p:cNvSpPr/>
          <p:nvPr/>
        </p:nvSpPr>
        <p:spPr>
          <a:xfrm>
            <a:off x="2445864" y="4767687"/>
            <a:ext cx="2434367" cy="15215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022" y="4767456"/>
            <a:ext cx="2434367" cy="152154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506210" y="4335780"/>
            <a:ext cx="222567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享受节日的喜悦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3" name="矩形 2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" name="文本框 3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2" grpId="0" bldLvl="0" animBg="1"/>
      <p:bldP spid="13" grpId="0"/>
      <p:bldP spid="14" grpId="0" bldLvl="0" animBg="1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09973"/>
            <a:ext cx="6912077" cy="2448027"/>
          </a:xfrm>
          <a:prstGeom prst="rect">
            <a:avLst/>
          </a:prstGeom>
        </p:spPr>
      </p:pic>
      <p:pic>
        <p:nvPicPr>
          <p:cNvPr id="6" name="图片 5" descr="图片包含 蛋糕, 就坐, 顶部, 餐桌&#10;&#10;自动生成的说明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77" y="5192713"/>
            <a:ext cx="1163180" cy="14963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72" y="5293399"/>
            <a:ext cx="701398" cy="1231231"/>
          </a:xfrm>
          <a:prstGeom prst="rect">
            <a:avLst/>
          </a:prstGeom>
        </p:spPr>
      </p:pic>
      <p:pic>
        <p:nvPicPr>
          <p:cNvPr id="8" name="图片 7" descr="图片包含 室内, 玩偶&#10;&#10;自动生成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10" y="4533089"/>
            <a:ext cx="2988490" cy="23249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20567" y="5940889"/>
            <a:ext cx="619196" cy="7407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67" y="3802630"/>
            <a:ext cx="624237" cy="73045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852930" y="1729740"/>
            <a:ext cx="9035415" cy="14452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祝同学们度过一个安全充实的寒假，      提前祝大家新年快乐！</a:t>
            </a:r>
            <a:endParaRPr lang="zh-CN" altLang="en-US" sz="4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8486743" y="128905"/>
            <a:ext cx="3718593" cy="746871"/>
            <a:chOff x="6241608" y="75077"/>
            <a:chExt cx="3256827" cy="746998"/>
          </a:xfrm>
        </p:grpSpPr>
        <p:sp>
          <p:nvSpPr>
            <p:cNvPr id="3" name="矩形 2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" name="文本框 3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477" y="27464"/>
            <a:ext cx="781685" cy="6934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21145" y="1588770"/>
            <a:ext cx="458851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入冬以来，境外新冠疫情持续出现上升趋势。国内河北石家庄、北京、大连等地陆续出现新冠疫情，多地进口冷链食品或内外包装检出新冠核酸阳性。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86535" y="1365885"/>
            <a:ext cx="4790440" cy="333438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9" name="矩形 8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406525" y="1694815"/>
            <a:ext cx="5023485" cy="3581059"/>
            <a:chOff x="774700" y="2218602"/>
            <a:chExt cx="4851400" cy="3216998"/>
          </a:xfrm>
        </p:grpSpPr>
        <p:sp>
          <p:nvSpPr>
            <p:cNvPr id="8" name="矩形 7"/>
            <p:cNvSpPr/>
            <p:nvPr/>
          </p:nvSpPr>
          <p:spPr>
            <a:xfrm>
              <a:off x="774700" y="2489200"/>
              <a:ext cx="4851400" cy="2946400"/>
            </a:xfrm>
            <a:prstGeom prst="rect">
              <a:avLst/>
            </a:prstGeom>
            <a:noFill/>
            <a:ln w="38100">
              <a:solidFill>
                <a:srgbClr val="047D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32510" y="2993302"/>
              <a:ext cx="4335780" cy="2072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回家途中及日常生活中要做好个人防护，勤洗手，多通风，不聚集，坚持科学佩戴口罩，随身携带口罩，保持社交安全距离。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2925401" y="565150"/>
              <a:ext cx="549999" cy="3856902"/>
            </a:xfrm>
            <a:prstGeom prst="rect">
              <a:avLst/>
            </a:prstGeom>
            <a:solidFill>
              <a:srgbClr val="047DD8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sz="3200" dirty="0">
                  <a:cs typeface="+mn-ea"/>
                  <a:sym typeface="+mn-lt"/>
                </a:rPr>
                <a:t>注意我自防护 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20" y="1029970"/>
            <a:ext cx="4485640" cy="448564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3" name="矩形 2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354445" y="1522007"/>
            <a:ext cx="4851400" cy="3216998"/>
            <a:chOff x="774700" y="2218602"/>
            <a:chExt cx="4851400" cy="3216998"/>
          </a:xfrm>
        </p:grpSpPr>
        <p:sp>
          <p:nvSpPr>
            <p:cNvPr id="8" name="矩形 7"/>
            <p:cNvSpPr/>
            <p:nvPr/>
          </p:nvSpPr>
          <p:spPr>
            <a:xfrm>
              <a:off x="774700" y="2489200"/>
              <a:ext cx="4851400" cy="2946400"/>
            </a:xfrm>
            <a:prstGeom prst="rect">
              <a:avLst/>
            </a:prstGeom>
            <a:noFill/>
            <a:ln w="38100">
              <a:solidFill>
                <a:srgbClr val="047D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32510" y="2993302"/>
              <a:ext cx="4335780" cy="175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严格执行晨午晚检制度，发现异常情况，按照学院要求进行逐级上报。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2925401" y="565150"/>
              <a:ext cx="549999" cy="3856902"/>
            </a:xfrm>
            <a:prstGeom prst="rect">
              <a:avLst/>
            </a:prstGeom>
            <a:solidFill>
              <a:srgbClr val="047DD8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sz="3200" dirty="0">
                  <a:cs typeface="+mn-ea"/>
                  <a:sym typeface="+mn-lt"/>
                </a:rPr>
                <a:t>晨午检制度 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855" y="1792605"/>
            <a:ext cx="4630420" cy="308737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4" name="矩形 3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43585" y="1522007"/>
            <a:ext cx="5607685" cy="4051935"/>
            <a:chOff x="18415" y="2218602"/>
            <a:chExt cx="5607685" cy="4051935"/>
          </a:xfrm>
        </p:grpSpPr>
        <p:sp>
          <p:nvSpPr>
            <p:cNvPr id="8" name="矩形 7"/>
            <p:cNvSpPr/>
            <p:nvPr/>
          </p:nvSpPr>
          <p:spPr>
            <a:xfrm>
              <a:off x="18415" y="2489112"/>
              <a:ext cx="5607685" cy="3781425"/>
            </a:xfrm>
            <a:prstGeom prst="rect">
              <a:avLst/>
            </a:prstGeom>
            <a:noFill/>
            <a:ln w="38100">
              <a:solidFill>
                <a:srgbClr val="047D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2905" y="2993302"/>
              <a:ext cx="4985385" cy="286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寒假期间，减少外出，减少聚集，非必要不离开居住地。避免到境外和中、高风险地区探亲旅游，如确需前往须按要求做好报备(填写报备记录表）、个人防护和健康监测。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2925401" y="565150"/>
              <a:ext cx="549999" cy="3856902"/>
            </a:xfrm>
            <a:prstGeom prst="rect">
              <a:avLst/>
            </a:prstGeom>
            <a:solidFill>
              <a:srgbClr val="047DD8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sz="3200" dirty="0">
                  <a:cs typeface="+mn-ea"/>
                  <a:sym typeface="+mn-lt"/>
                </a:rPr>
                <a:t>非必要不外出 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55" y="1303020"/>
            <a:ext cx="4251530" cy="425153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4" name="矩形 3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142990" y="1522007"/>
            <a:ext cx="5062855" cy="3959860"/>
            <a:chOff x="563245" y="2218602"/>
            <a:chExt cx="5062855" cy="3959860"/>
          </a:xfrm>
        </p:grpSpPr>
        <p:sp>
          <p:nvSpPr>
            <p:cNvPr id="8" name="矩形 7"/>
            <p:cNvSpPr/>
            <p:nvPr/>
          </p:nvSpPr>
          <p:spPr>
            <a:xfrm>
              <a:off x="563245" y="2489112"/>
              <a:ext cx="5062855" cy="3689350"/>
            </a:xfrm>
            <a:prstGeom prst="rect">
              <a:avLst/>
            </a:prstGeom>
            <a:noFill/>
            <a:ln w="38100">
              <a:solidFill>
                <a:srgbClr val="047D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66775" y="2903132"/>
              <a:ext cx="4667250" cy="286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外出学生在开学前14天返回居住地的，主动报告行动轨迹，做好28天健康监测；寒假期间有中、高风险地区旅居史的学生，须凭三日内核酸检测阴性证明返校。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2925401" y="565150"/>
              <a:ext cx="549999" cy="3856902"/>
            </a:xfrm>
            <a:prstGeom prst="rect">
              <a:avLst/>
            </a:prstGeom>
            <a:solidFill>
              <a:srgbClr val="047DD8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sz="3200" dirty="0">
                  <a:cs typeface="+mn-ea"/>
                  <a:sym typeface="+mn-lt"/>
                </a:rPr>
                <a:t>不得提前返校 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pic>
        <p:nvPicPr>
          <p:cNvPr id="2" name="图片 1" descr="src=http___pic.qqtn.com_up_2020-3_2020361539144056.gif&amp;refer=http___pic.qqtn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2045" y="1938655"/>
            <a:ext cx="4469765" cy="2980055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4" name="矩形 3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54455" y="1358583"/>
            <a:ext cx="4983480" cy="3123882"/>
            <a:chOff x="563245" y="2133502"/>
            <a:chExt cx="5062855" cy="4044960"/>
          </a:xfrm>
        </p:grpSpPr>
        <p:sp>
          <p:nvSpPr>
            <p:cNvPr id="4" name="矩形 3"/>
            <p:cNvSpPr/>
            <p:nvPr/>
          </p:nvSpPr>
          <p:spPr>
            <a:xfrm>
              <a:off x="563245" y="2489112"/>
              <a:ext cx="5062855" cy="3689350"/>
            </a:xfrm>
            <a:prstGeom prst="rect">
              <a:avLst/>
            </a:prstGeom>
            <a:noFill/>
            <a:ln w="38100">
              <a:solidFill>
                <a:srgbClr val="047D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6775" y="2903132"/>
              <a:ext cx="4667250" cy="227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外省学生返乡根据当地防疫要求，严格遵守学校防疫规定，做好日常安全防护。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16200000">
              <a:off x="2883090" y="522314"/>
              <a:ext cx="634762" cy="3857137"/>
            </a:xfrm>
            <a:prstGeom prst="rect">
              <a:avLst/>
            </a:prstGeom>
            <a:solidFill>
              <a:srgbClr val="047DD8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sz="3200" dirty="0">
                  <a:cs typeface="+mn-ea"/>
                  <a:sym typeface="+mn-lt"/>
                </a:rPr>
                <a:t>外省学生防疫要求 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pic>
        <p:nvPicPr>
          <p:cNvPr id="11" name="图片 10" descr="u=83158089,450641735&amp;fm=11&amp;gp=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1780" y="1553845"/>
            <a:ext cx="4790440" cy="2928620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7734300" y="128905"/>
            <a:ext cx="4471035" cy="746871"/>
            <a:chOff x="5582602" y="75077"/>
            <a:chExt cx="3915833" cy="746998"/>
          </a:xfrm>
        </p:grpSpPr>
        <p:sp>
          <p:nvSpPr>
            <p:cNvPr id="13" name="矩形 12"/>
            <p:cNvSpPr/>
            <p:nvPr userDrawn="1"/>
          </p:nvSpPr>
          <p:spPr>
            <a:xfrm>
              <a:off x="6241608" y="361621"/>
              <a:ext cx="3256827" cy="46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</a:t>
              </a:r>
              <a:r>
                <a:rPr lang="en-US" altLang="zh-CN" sz="1200" b="1" spc="-90" baseline="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ongshan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Secondary Vocational </a:t>
              </a:r>
              <a:r>
                <a:rPr lang="en-US" altLang="zh-CN" sz="1200" b="1" spc="-90" baseline="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School</a:t>
              </a:r>
              <a: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 Jiangsu Province</a:t>
              </a:r>
              <a:br>
                <a:rPr lang="en-US" altLang="zh-CN" sz="1200" b="1" spc="-90" baseline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</a:br>
              <a:endParaRPr lang="en-US" altLang="zh-CN" sz="1200" b="1" spc="-90" baseline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6352965" y="75077"/>
              <a:ext cx="3034112" cy="36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江苏省铜山中等专业学校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02" y="75077"/>
              <a:ext cx="714649" cy="74688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</p:sld>
</file>

<file path=ppt/tags/tag1.xml><?xml version="1.0" encoding="utf-8"?>
<p:tagLst xmlns:p="http://schemas.openxmlformats.org/presentationml/2006/main">
  <p:tag name="KSO_WM_UNIT_PLACING_PICTURE_USER_VIEWPORT" val="{&quot;height&quot;:4395,&quot;width&quot;:6314.6551181102359}"/>
</p:tagLst>
</file>

<file path=ppt/theme/theme1.xml><?xml version="1.0" encoding="utf-8"?>
<a:theme xmlns:a="http://schemas.openxmlformats.org/drawingml/2006/main" name="Office 主题​​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5943</Words>
  <Application>WPS 演示</Application>
  <PresentationFormat>宽屏</PresentationFormat>
  <Paragraphs>579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53" baseType="lpstr">
      <vt:lpstr>Arial</vt:lpstr>
      <vt:lpstr>宋体</vt:lpstr>
      <vt:lpstr>Wingdings</vt:lpstr>
      <vt:lpstr>Calibri</vt:lpstr>
      <vt:lpstr>微软雅黑</vt:lpstr>
      <vt:lpstr>微软雅黑 Light</vt:lpstr>
      <vt:lpstr>华文行楷</vt:lpstr>
      <vt:lpstr>黑体</vt:lpstr>
      <vt:lpstr>华文琥珀</vt:lpstr>
      <vt:lpstr>方正小标宋简体</vt:lpstr>
      <vt:lpstr>Arial Unicode MS</vt:lpstr>
      <vt:lpstr>思源黑体 CN</vt:lpstr>
      <vt:lpstr>方正毡笔黑简体</vt:lpstr>
      <vt:lpstr>思源黑体 CN Bold</vt:lpstr>
      <vt:lpstr>思源黑体</vt:lpstr>
      <vt:lpstr>楷体</vt:lpstr>
      <vt:lpstr>Tahoma</vt:lpstr>
      <vt:lpstr>等线</vt:lpstr>
      <vt:lpstr>等线 Light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风云办公</dc:creator>
  <cp:lastModifiedBy>苍山远1407208378</cp:lastModifiedBy>
  <cp:revision>12</cp:revision>
  <dcterms:created xsi:type="dcterms:W3CDTF">2018-12-04T06:35:00Z</dcterms:created>
  <dcterms:modified xsi:type="dcterms:W3CDTF">2021-01-19T01:21:25Z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